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39.jpg" ContentType="image/jpg"/>
  <Override PartName="/ppt/media/image4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4" r:id="rId3"/>
    <p:sldId id="261" r:id="rId4"/>
    <p:sldId id="275" r:id="rId5"/>
    <p:sldId id="276" r:id="rId6"/>
    <p:sldId id="285" r:id="rId7"/>
    <p:sldId id="262" r:id="rId8"/>
    <p:sldId id="264" r:id="rId9"/>
    <p:sldId id="265" r:id="rId10"/>
    <p:sldId id="287" r:id="rId11"/>
    <p:sldId id="258" r:id="rId12"/>
    <p:sldId id="281" r:id="rId13"/>
    <p:sldId id="267" r:id="rId14"/>
    <p:sldId id="269" r:id="rId15"/>
    <p:sldId id="270" r:id="rId16"/>
    <p:sldId id="279" r:id="rId17"/>
    <p:sldId id="280" r:id="rId18"/>
    <p:sldId id="282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38" autoAdjust="0"/>
  </p:normalViewPr>
  <p:slideViewPr>
    <p:cSldViewPr snapToGrid="0">
      <p:cViewPr>
        <p:scale>
          <a:sx n="190" d="100"/>
          <a:sy n="190" d="100"/>
        </p:scale>
        <p:origin x="3870" y="2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 Peserta Krenova </a:t>
            </a:r>
          </a:p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2016-2020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Tahun 2016</c:v>
                </c:pt>
                <c:pt idx="1">
                  <c:v>Tahun 2017</c:v>
                </c:pt>
                <c:pt idx="2">
                  <c:v>Tahun 2018</c:v>
                </c:pt>
                <c:pt idx="3">
                  <c:v>Tahun 2019</c:v>
                </c:pt>
                <c:pt idx="4">
                  <c:v>Tahun 2020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CE-4D5A-88E0-AE1275BD47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Tahun 2016</c:v>
                </c:pt>
                <c:pt idx="1">
                  <c:v>Tahun 2017</c:v>
                </c:pt>
                <c:pt idx="2">
                  <c:v>Tahun 2018</c:v>
                </c:pt>
                <c:pt idx="3">
                  <c:v>Tahun 2019</c:v>
                </c:pt>
                <c:pt idx="4">
                  <c:v>Tahun 2020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0CE-4D5A-88E0-AE1275BD4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652992"/>
        <c:axId val="169654528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Tahun 2016</c:v>
                </c:pt>
                <c:pt idx="1">
                  <c:v>Tahun 2017</c:v>
                </c:pt>
                <c:pt idx="2">
                  <c:v>Tahun 2018</c:v>
                </c:pt>
                <c:pt idx="3">
                  <c:v>Tahun 2019</c:v>
                </c:pt>
                <c:pt idx="4">
                  <c:v>Tahun 2020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137</c:v>
                </c:pt>
                <c:pt idx="1">
                  <c:v>168</c:v>
                </c:pt>
                <c:pt idx="2">
                  <c:v>201</c:v>
                </c:pt>
                <c:pt idx="3">
                  <c:v>169</c:v>
                </c:pt>
                <c:pt idx="4">
                  <c:v>167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0CE-4D5A-88E0-AE1275BD4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421120"/>
        <c:axId val="172422656"/>
      </c:lineChart>
      <c:catAx>
        <c:axId val="16965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169654528"/>
        <c:crosses val="autoZero"/>
        <c:auto val="1"/>
        <c:lblAlgn val="ctr"/>
        <c:lblOffset val="100"/>
        <c:noMultiLvlLbl val="0"/>
      </c:catAx>
      <c:valAx>
        <c:axId val="16965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169652992"/>
        <c:crosses val="autoZero"/>
        <c:crossBetween val="between"/>
      </c:valAx>
      <c:catAx>
        <c:axId val="172421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422656"/>
        <c:crosses val="autoZero"/>
        <c:auto val="1"/>
        <c:lblAlgn val="ctr"/>
        <c:lblOffset val="100"/>
        <c:noMultiLvlLbl val="0"/>
      </c:catAx>
      <c:valAx>
        <c:axId val="17242265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172421120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chemeClr val="tx1"/>
                </a:solidFill>
              </a:rPr>
              <a:t>Pendaftaran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Perkategori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Th. 2020</a:t>
            </a:r>
          </a:p>
        </c:rich>
      </c:tx>
      <c:layout>
        <c:manualLayout>
          <c:xMode val="edge"/>
          <c:yMode val="edge"/>
          <c:x val="0.20645971450837486"/>
          <c:y val="3.100284582026667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Bidang Fokus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Agribisnis &amp; Hanpan</c:v>
                </c:pt>
                <c:pt idx="1">
                  <c:v>EBT</c:v>
                </c:pt>
                <c:pt idx="2">
                  <c:v>Kehutanan &amp; LH</c:v>
                </c:pt>
                <c:pt idx="3">
                  <c:v>Lutkan</c:v>
                </c:pt>
                <c:pt idx="4">
                  <c:v>Kesehatan, obat &amp; kosmetika</c:v>
                </c:pt>
                <c:pt idx="5">
                  <c:v>Pendidikan </c:v>
                </c:pt>
                <c:pt idx="6">
                  <c:v>Rekayasa Tek &amp; Manufaktur</c:v>
                </c:pt>
                <c:pt idx="7">
                  <c:v>TIK</c:v>
                </c:pt>
                <c:pt idx="8">
                  <c:v>Industri Kreatif</c:v>
                </c:pt>
                <c:pt idx="9">
                  <c:v>Sosial, Budaya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53</c:v>
                </c:pt>
                <c:pt idx="1">
                  <c:v>15</c:v>
                </c:pt>
                <c:pt idx="2">
                  <c:v>65</c:v>
                </c:pt>
                <c:pt idx="3">
                  <c:v>26</c:v>
                </c:pt>
                <c:pt idx="4">
                  <c:v>59</c:v>
                </c:pt>
                <c:pt idx="5">
                  <c:v>34</c:v>
                </c:pt>
                <c:pt idx="6">
                  <c:v>15</c:v>
                </c:pt>
                <c:pt idx="7">
                  <c:v>75</c:v>
                </c:pt>
                <c:pt idx="8">
                  <c:v>86</c:v>
                </c:pt>
                <c:pt idx="9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94-4345-9250-7445085C71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Agribisnis &amp; Hanpan</c:v>
                </c:pt>
                <c:pt idx="1">
                  <c:v>EBT</c:v>
                </c:pt>
                <c:pt idx="2">
                  <c:v>Kehutanan &amp; LH</c:v>
                </c:pt>
                <c:pt idx="3">
                  <c:v>Lutkan</c:v>
                </c:pt>
                <c:pt idx="4">
                  <c:v>Kesehatan, obat &amp; kosmetika</c:v>
                </c:pt>
                <c:pt idx="5">
                  <c:v>Pendidikan </c:v>
                </c:pt>
                <c:pt idx="6">
                  <c:v>Rekayasa Tek &amp; Manufaktur</c:v>
                </c:pt>
                <c:pt idx="7">
                  <c:v>TIK</c:v>
                </c:pt>
                <c:pt idx="8">
                  <c:v>Industri Kreatif</c:v>
                </c:pt>
                <c:pt idx="9">
                  <c:v>Sosial, Budaya 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94-4345-9250-7445085C71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Agribisnis &amp; Hanpan</c:v>
                </c:pt>
                <c:pt idx="1">
                  <c:v>EBT</c:v>
                </c:pt>
                <c:pt idx="2">
                  <c:v>Kehutanan &amp; LH</c:v>
                </c:pt>
                <c:pt idx="3">
                  <c:v>Lutkan</c:v>
                </c:pt>
                <c:pt idx="4">
                  <c:v>Kesehatan, obat &amp; kosmetika</c:v>
                </c:pt>
                <c:pt idx="5">
                  <c:v>Pendidikan </c:v>
                </c:pt>
                <c:pt idx="6">
                  <c:v>Rekayasa Tek &amp; Manufaktur</c:v>
                </c:pt>
                <c:pt idx="7">
                  <c:v>TIK</c:v>
                </c:pt>
                <c:pt idx="8">
                  <c:v>Industri Kreatif</c:v>
                </c:pt>
                <c:pt idx="9">
                  <c:v>Sosial, Budaya 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94-4345-9250-7445085C71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6862336"/>
        <c:axId val="176863872"/>
      </c:barChart>
      <c:catAx>
        <c:axId val="1768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176863872"/>
        <c:crosses val="autoZero"/>
        <c:auto val="1"/>
        <c:lblAlgn val="ctr"/>
        <c:lblOffset val="100"/>
        <c:noMultiLvlLbl val="0"/>
      </c:catAx>
      <c:valAx>
        <c:axId val="17686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17686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=""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91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C716E264-12EC-48FB-82AF-7EC44CB3A6F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06341" y="126846"/>
            <a:ext cx="6248402" cy="6731154"/>
          </a:xfrm>
          <a:custGeom>
            <a:avLst/>
            <a:gdLst>
              <a:gd name="connsiteX0" fmla="*/ 1180828 w 6248402"/>
              <a:gd name="connsiteY0" fmla="*/ 6542589 h 6731154"/>
              <a:gd name="connsiteX1" fmla="*/ 1369393 w 6248402"/>
              <a:gd name="connsiteY1" fmla="*/ 6731154 h 6731154"/>
              <a:gd name="connsiteX2" fmla="*/ 992263 w 6248402"/>
              <a:gd name="connsiteY2" fmla="*/ 6731154 h 6731154"/>
              <a:gd name="connsiteX3" fmla="*/ 2482760 w 6248402"/>
              <a:gd name="connsiteY3" fmla="*/ 5218886 h 6731154"/>
              <a:gd name="connsiteX4" fmla="*/ 3654063 w 6248402"/>
              <a:gd name="connsiteY4" fmla="*/ 6390189 h 6731154"/>
              <a:gd name="connsiteX5" fmla="*/ 3313098 w 6248402"/>
              <a:gd name="connsiteY5" fmla="*/ 6731154 h 6731154"/>
              <a:gd name="connsiteX6" fmla="*/ 1652422 w 6248402"/>
              <a:gd name="connsiteY6" fmla="*/ 6731154 h 6731154"/>
              <a:gd name="connsiteX7" fmla="*/ 1311457 w 6248402"/>
              <a:gd name="connsiteY7" fmla="*/ 6390189 h 6731154"/>
              <a:gd name="connsiteX8" fmla="*/ 3775167 w 6248402"/>
              <a:gd name="connsiteY8" fmla="*/ 3918858 h 6731154"/>
              <a:gd name="connsiteX9" fmla="*/ 4946470 w 6248402"/>
              <a:gd name="connsiteY9" fmla="*/ 5090161 h 6731154"/>
              <a:gd name="connsiteX10" fmla="*/ 3775167 w 6248402"/>
              <a:gd name="connsiteY10" fmla="*/ 6261464 h 6731154"/>
              <a:gd name="connsiteX11" fmla="*/ 2603864 w 6248402"/>
              <a:gd name="connsiteY11" fmla="*/ 5090161 h 6731154"/>
              <a:gd name="connsiteX12" fmla="*/ 1171303 w 6248402"/>
              <a:gd name="connsiteY12" fmla="*/ 3918858 h 6731154"/>
              <a:gd name="connsiteX13" fmla="*/ 2342606 w 6248402"/>
              <a:gd name="connsiteY13" fmla="*/ 5090161 h 6731154"/>
              <a:gd name="connsiteX14" fmla="*/ 1171303 w 6248402"/>
              <a:gd name="connsiteY14" fmla="*/ 6261464 h 6731154"/>
              <a:gd name="connsiteX15" fmla="*/ 0 w 6248402"/>
              <a:gd name="connsiteY15" fmla="*/ 5090161 h 6731154"/>
              <a:gd name="connsiteX16" fmla="*/ 5077099 w 6248402"/>
              <a:gd name="connsiteY16" fmla="*/ 2595155 h 6731154"/>
              <a:gd name="connsiteX17" fmla="*/ 6248402 w 6248402"/>
              <a:gd name="connsiteY17" fmla="*/ 3766458 h 6731154"/>
              <a:gd name="connsiteX18" fmla="*/ 5077099 w 6248402"/>
              <a:gd name="connsiteY18" fmla="*/ 4937761 h 6731154"/>
              <a:gd name="connsiteX19" fmla="*/ 3905796 w 6248402"/>
              <a:gd name="connsiteY19" fmla="*/ 3766458 h 6731154"/>
              <a:gd name="connsiteX20" fmla="*/ 2473235 w 6248402"/>
              <a:gd name="connsiteY20" fmla="*/ 2595155 h 6731154"/>
              <a:gd name="connsiteX21" fmla="*/ 3644538 w 6248402"/>
              <a:gd name="connsiteY21" fmla="*/ 3766458 h 6731154"/>
              <a:gd name="connsiteX22" fmla="*/ 2473235 w 6248402"/>
              <a:gd name="connsiteY22" fmla="*/ 4937761 h 6731154"/>
              <a:gd name="connsiteX23" fmla="*/ 1301932 w 6248402"/>
              <a:gd name="connsiteY23" fmla="*/ 3766458 h 6731154"/>
              <a:gd name="connsiteX24" fmla="*/ 3775167 w 6248402"/>
              <a:gd name="connsiteY24" fmla="*/ 1323703 h 6731154"/>
              <a:gd name="connsiteX25" fmla="*/ 4946470 w 6248402"/>
              <a:gd name="connsiteY25" fmla="*/ 2495007 h 6731154"/>
              <a:gd name="connsiteX26" fmla="*/ 3775167 w 6248402"/>
              <a:gd name="connsiteY26" fmla="*/ 3666309 h 6731154"/>
              <a:gd name="connsiteX27" fmla="*/ 2603864 w 6248402"/>
              <a:gd name="connsiteY27" fmla="*/ 2495007 h 6731154"/>
              <a:gd name="connsiteX28" fmla="*/ 1171303 w 6248402"/>
              <a:gd name="connsiteY28" fmla="*/ 1323703 h 6731154"/>
              <a:gd name="connsiteX29" fmla="*/ 2342606 w 6248402"/>
              <a:gd name="connsiteY29" fmla="*/ 2495007 h 6731154"/>
              <a:gd name="connsiteX30" fmla="*/ 1171303 w 6248402"/>
              <a:gd name="connsiteY30" fmla="*/ 3666309 h 6731154"/>
              <a:gd name="connsiteX31" fmla="*/ 0 w 6248402"/>
              <a:gd name="connsiteY31" fmla="*/ 2495007 h 6731154"/>
              <a:gd name="connsiteX32" fmla="*/ 5077099 w 6248402"/>
              <a:gd name="connsiteY32" fmla="*/ 0 h 6731154"/>
              <a:gd name="connsiteX33" fmla="*/ 6248402 w 6248402"/>
              <a:gd name="connsiteY33" fmla="*/ 1171303 h 6731154"/>
              <a:gd name="connsiteX34" fmla="*/ 5077099 w 6248402"/>
              <a:gd name="connsiteY34" fmla="*/ 2342606 h 6731154"/>
              <a:gd name="connsiteX35" fmla="*/ 3905796 w 6248402"/>
              <a:gd name="connsiteY35" fmla="*/ 1171303 h 6731154"/>
              <a:gd name="connsiteX36" fmla="*/ 2473235 w 6248402"/>
              <a:gd name="connsiteY36" fmla="*/ 0 h 6731154"/>
              <a:gd name="connsiteX37" fmla="*/ 3644538 w 6248402"/>
              <a:gd name="connsiteY37" fmla="*/ 1171303 h 6731154"/>
              <a:gd name="connsiteX38" fmla="*/ 2473235 w 6248402"/>
              <a:gd name="connsiteY38" fmla="*/ 2342606 h 6731154"/>
              <a:gd name="connsiteX39" fmla="*/ 1301932 w 6248402"/>
              <a:gd name="connsiteY39" fmla="*/ 1171303 h 673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48402" h="6731154">
                <a:moveTo>
                  <a:pt x="1180828" y="6542589"/>
                </a:moveTo>
                <a:lnTo>
                  <a:pt x="1369393" y="6731154"/>
                </a:lnTo>
                <a:lnTo>
                  <a:pt x="992263" y="6731154"/>
                </a:lnTo>
                <a:close/>
                <a:moveTo>
                  <a:pt x="2482760" y="5218886"/>
                </a:moveTo>
                <a:lnTo>
                  <a:pt x="3654063" y="6390189"/>
                </a:lnTo>
                <a:lnTo>
                  <a:pt x="3313098" y="6731154"/>
                </a:lnTo>
                <a:lnTo>
                  <a:pt x="1652422" y="6731154"/>
                </a:lnTo>
                <a:lnTo>
                  <a:pt x="1311457" y="6390189"/>
                </a:lnTo>
                <a:close/>
                <a:moveTo>
                  <a:pt x="3775167" y="3918858"/>
                </a:moveTo>
                <a:lnTo>
                  <a:pt x="4946470" y="5090161"/>
                </a:lnTo>
                <a:lnTo>
                  <a:pt x="3775167" y="6261464"/>
                </a:lnTo>
                <a:lnTo>
                  <a:pt x="2603864" y="5090161"/>
                </a:lnTo>
                <a:close/>
                <a:moveTo>
                  <a:pt x="1171303" y="3918858"/>
                </a:moveTo>
                <a:lnTo>
                  <a:pt x="2342606" y="5090161"/>
                </a:lnTo>
                <a:lnTo>
                  <a:pt x="1171303" y="6261464"/>
                </a:lnTo>
                <a:lnTo>
                  <a:pt x="0" y="5090161"/>
                </a:lnTo>
                <a:close/>
                <a:moveTo>
                  <a:pt x="5077099" y="2595155"/>
                </a:moveTo>
                <a:lnTo>
                  <a:pt x="6248402" y="3766458"/>
                </a:lnTo>
                <a:lnTo>
                  <a:pt x="5077099" y="4937761"/>
                </a:lnTo>
                <a:lnTo>
                  <a:pt x="3905796" y="3766458"/>
                </a:lnTo>
                <a:close/>
                <a:moveTo>
                  <a:pt x="2473235" y="2595155"/>
                </a:moveTo>
                <a:lnTo>
                  <a:pt x="3644538" y="3766458"/>
                </a:lnTo>
                <a:lnTo>
                  <a:pt x="2473235" y="4937761"/>
                </a:lnTo>
                <a:lnTo>
                  <a:pt x="1301932" y="3766458"/>
                </a:lnTo>
                <a:close/>
                <a:moveTo>
                  <a:pt x="3775167" y="1323703"/>
                </a:moveTo>
                <a:lnTo>
                  <a:pt x="4946470" y="2495007"/>
                </a:lnTo>
                <a:lnTo>
                  <a:pt x="3775167" y="3666309"/>
                </a:lnTo>
                <a:lnTo>
                  <a:pt x="2603864" y="2495007"/>
                </a:lnTo>
                <a:close/>
                <a:moveTo>
                  <a:pt x="1171303" y="1323703"/>
                </a:moveTo>
                <a:lnTo>
                  <a:pt x="2342606" y="2495007"/>
                </a:lnTo>
                <a:lnTo>
                  <a:pt x="1171303" y="3666309"/>
                </a:lnTo>
                <a:lnTo>
                  <a:pt x="0" y="2495007"/>
                </a:lnTo>
                <a:close/>
                <a:moveTo>
                  <a:pt x="5077099" y="0"/>
                </a:moveTo>
                <a:lnTo>
                  <a:pt x="6248402" y="1171303"/>
                </a:lnTo>
                <a:lnTo>
                  <a:pt x="5077099" y="2342606"/>
                </a:lnTo>
                <a:lnTo>
                  <a:pt x="3905796" y="1171303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703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155FAC4-AFC3-4F64-8DCD-0B51D7CADA93}"/>
              </a:ext>
            </a:extLst>
          </p:cNvPr>
          <p:cNvSpPr/>
          <p:nvPr userDrawn="1"/>
        </p:nvSpPr>
        <p:spPr>
          <a:xfrm>
            <a:off x="181125" y="3917728"/>
            <a:ext cx="5796313" cy="44239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CB0BCC-3AFD-4C49-9A00-8FFA9396D0BB}"/>
              </a:ext>
            </a:extLst>
          </p:cNvPr>
          <p:cNvGrpSpPr/>
          <p:nvPr userDrawn="1"/>
        </p:nvGrpSpPr>
        <p:grpSpPr>
          <a:xfrm>
            <a:off x="793783" y="1500078"/>
            <a:ext cx="4777178" cy="2624736"/>
            <a:chOff x="-548507" y="477868"/>
            <a:chExt cx="11570449" cy="6357177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64F3D345-57F6-42E2-BFC6-9CB42D9D2068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DE3FD75A-D49A-430A-9D37-45B8A122D19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03F115F-2DF3-472C-BD16-147263D2A2D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1398DB7-0155-42BB-914C-D2C01314703C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92F0ECF3-AA86-4B1D-8ACE-C15A01FA678E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E407B59-3C2C-4BD5-9578-A10F3F75C30F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13482FBE-7F6D-46F0-9784-40DB36F0F04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2AA4F6F4-9B95-4D67-A600-740E1BBA785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062E479F-E6D0-4A5F-BEAA-7CBEAD18370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B8CB948F-5AB8-448B-A723-31920F7CCDE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18E51FD3-57F4-4E5E-9B5C-FFA1002A55A1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2C25EA8F-B512-4406-A8AB-5026410828D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482C4231-6EF3-439C-8E24-16CCF53D3FD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466378" y="1642490"/>
            <a:ext cx="3420025" cy="21316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6FB88DE1-CE79-4348-8965-FDA64AEEA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6282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=""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=""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=""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=""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=""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=""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=""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=""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=""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=""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=""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=""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=""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=""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=""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=""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=""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=""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=""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=""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=""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=""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=""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=""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=""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=""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=""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=""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=""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=""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=""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=""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=""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=""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=""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=""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=""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=""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=""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=""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=""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=""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=""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=""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=""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=""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=""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=""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=""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=""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=""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=""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=""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=""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=""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=""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=""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=""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=""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0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0667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=""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=""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=""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=""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=""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=""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9584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949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15828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42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375236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854972C3-2C73-452B-BFEF-80203D550392}"/>
              </a:ext>
            </a:extLst>
          </p:cNvPr>
          <p:cNvSpPr/>
          <p:nvPr userDrawn="1"/>
        </p:nvSpPr>
        <p:spPr>
          <a:xfrm>
            <a:off x="404812" y="1076325"/>
            <a:ext cx="11382375" cy="4705350"/>
          </a:xfrm>
          <a:prstGeom prst="frame">
            <a:avLst>
              <a:gd name="adj1" fmla="val 10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그림 개체 틀 6">
            <a:extLst>
              <a:ext uri="{FF2B5EF4-FFF2-40B4-BE49-F238E27FC236}">
                <a16:creationId xmlns="" xmlns:a16="http://schemas.microsoft.com/office/drawing/2014/main" id="{2A5476AF-5340-4078-9CEF-0E15D5400A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5825" y="0"/>
            <a:ext cx="41080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674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06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850DB1E-561D-4E18-97B8-199F4AFFDD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69953" cy="2486033"/>
          </a:xfrm>
          <a:custGeom>
            <a:avLst/>
            <a:gdLst>
              <a:gd name="connsiteX0" fmla="*/ 5691 w 2469953"/>
              <a:gd name="connsiteY0" fmla="*/ 143427 h 2486033"/>
              <a:gd name="connsiteX1" fmla="*/ 1176994 w 2469953"/>
              <a:gd name="connsiteY1" fmla="*/ 1314730 h 2486033"/>
              <a:gd name="connsiteX2" fmla="*/ 5691 w 2469953"/>
              <a:gd name="connsiteY2" fmla="*/ 2486033 h 2486033"/>
              <a:gd name="connsiteX3" fmla="*/ 0 w 2469953"/>
              <a:gd name="connsiteY3" fmla="*/ 2480342 h 2486033"/>
              <a:gd name="connsiteX4" fmla="*/ 0 w 2469953"/>
              <a:gd name="connsiteY4" fmla="*/ 149118 h 2486033"/>
              <a:gd name="connsiteX5" fmla="*/ 145293 w 2469953"/>
              <a:gd name="connsiteY5" fmla="*/ 0 h 2486033"/>
              <a:gd name="connsiteX6" fmla="*/ 2469953 w 2469953"/>
              <a:gd name="connsiteY6" fmla="*/ 0 h 2486033"/>
              <a:gd name="connsiteX7" fmla="*/ 1307623 w 2469953"/>
              <a:gd name="connsiteY7" fmla="*/ 1162330 h 248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9953" h="2486033">
                <a:moveTo>
                  <a:pt x="5691" y="143427"/>
                </a:moveTo>
                <a:lnTo>
                  <a:pt x="1176994" y="1314730"/>
                </a:lnTo>
                <a:lnTo>
                  <a:pt x="5691" y="2486033"/>
                </a:lnTo>
                <a:lnTo>
                  <a:pt x="0" y="2480342"/>
                </a:lnTo>
                <a:lnTo>
                  <a:pt x="0" y="149118"/>
                </a:lnTo>
                <a:close/>
                <a:moveTo>
                  <a:pt x="145293" y="0"/>
                </a:moveTo>
                <a:lnTo>
                  <a:pt x="2469953" y="0"/>
                </a:lnTo>
                <a:lnTo>
                  <a:pt x="1307623" y="116233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C6CB43-C3D1-4D80-A988-362864D801F6}"/>
              </a:ext>
            </a:extLst>
          </p:cNvPr>
          <p:cNvSpPr txBox="1">
            <a:spLocks/>
          </p:cNvSpPr>
          <p:nvPr/>
        </p:nvSpPr>
        <p:spPr>
          <a:xfrm>
            <a:off x="1" y="2727240"/>
            <a:ext cx="1166065" cy="2332130"/>
          </a:xfrm>
          <a:custGeom>
            <a:avLst/>
            <a:gdLst>
              <a:gd name="connsiteX0" fmla="*/ 0 w 1166065"/>
              <a:gd name="connsiteY0" fmla="*/ 0 h 2332130"/>
              <a:gd name="connsiteX1" fmla="*/ 1166065 w 1166065"/>
              <a:gd name="connsiteY1" fmla="*/ 1166065 h 2332130"/>
              <a:gd name="connsiteX2" fmla="*/ 0 w 1166065"/>
              <a:gd name="connsiteY2" fmla="*/ 2332130 h 233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065" h="2332130">
                <a:moveTo>
                  <a:pt x="0" y="0"/>
                </a:moveTo>
                <a:lnTo>
                  <a:pt x="1166065" y="1166065"/>
                </a:lnTo>
                <a:lnTo>
                  <a:pt x="0" y="233213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D94BA0-C061-4557-8913-D93D5F33ACB0}"/>
              </a:ext>
            </a:extLst>
          </p:cNvPr>
          <p:cNvSpPr txBox="1">
            <a:spLocks/>
          </p:cNvSpPr>
          <p:nvPr/>
        </p:nvSpPr>
        <p:spPr>
          <a:xfrm>
            <a:off x="2702558" y="0"/>
            <a:ext cx="2338853" cy="1169426"/>
          </a:xfrm>
          <a:custGeom>
            <a:avLst/>
            <a:gdLst>
              <a:gd name="connsiteX0" fmla="*/ 0 w 2338853"/>
              <a:gd name="connsiteY0" fmla="*/ 0 h 1169426"/>
              <a:gd name="connsiteX1" fmla="*/ 2338853 w 2338853"/>
              <a:gd name="connsiteY1" fmla="*/ 0 h 1169426"/>
              <a:gd name="connsiteX2" fmla="*/ 1169426 w 2338853"/>
              <a:gd name="connsiteY2" fmla="*/ 1169426 h 116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8853" h="1169426">
                <a:moveTo>
                  <a:pt x="0" y="0"/>
                </a:moveTo>
                <a:lnTo>
                  <a:pt x="2338853" y="0"/>
                </a:lnTo>
                <a:lnTo>
                  <a:pt x="1169426" y="1169426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D878CAC-FD09-4167-88E2-4F463472EE9C}"/>
              </a:ext>
            </a:extLst>
          </p:cNvPr>
          <p:cNvSpPr txBox="1">
            <a:spLocks/>
          </p:cNvSpPr>
          <p:nvPr/>
        </p:nvSpPr>
        <p:spPr>
          <a:xfrm>
            <a:off x="-4762" y="5345732"/>
            <a:ext cx="1175590" cy="1512268"/>
          </a:xfrm>
          <a:custGeom>
            <a:avLst/>
            <a:gdLst>
              <a:gd name="connsiteX0" fmla="*/ 4287 w 1175590"/>
              <a:gd name="connsiteY0" fmla="*/ 0 h 1512268"/>
              <a:gd name="connsiteX1" fmla="*/ 1175590 w 1175590"/>
              <a:gd name="connsiteY1" fmla="*/ 1171303 h 1512268"/>
              <a:gd name="connsiteX2" fmla="*/ 834625 w 1175590"/>
              <a:gd name="connsiteY2" fmla="*/ 1512268 h 1512268"/>
              <a:gd name="connsiteX3" fmla="*/ 0 w 1175590"/>
              <a:gd name="connsiteY3" fmla="*/ 1512268 h 1512268"/>
              <a:gd name="connsiteX4" fmla="*/ 0 w 1175590"/>
              <a:gd name="connsiteY4" fmla="*/ 4287 h 151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590" h="1512268">
                <a:moveTo>
                  <a:pt x="4287" y="0"/>
                </a:moveTo>
                <a:lnTo>
                  <a:pt x="1175590" y="1171303"/>
                </a:lnTo>
                <a:lnTo>
                  <a:pt x="834625" y="1512268"/>
                </a:lnTo>
                <a:lnTo>
                  <a:pt x="0" y="1512268"/>
                </a:lnTo>
                <a:lnTo>
                  <a:pt x="0" y="428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5" r="25815"/>
          <a:stretch>
            <a:fillRect/>
          </a:stretch>
        </p:blipFill>
        <p:spPr/>
      </p:pic>
      <p:pic>
        <p:nvPicPr>
          <p:cNvPr id="13" name="Picture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 b="9653"/>
          <a:stretch>
            <a:fillRect/>
          </a:stretch>
        </p:blipFill>
        <p:spPr>
          <a:xfrm>
            <a:off x="4003904" y="126845"/>
            <a:ext cx="2358407" cy="2359187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15" name="Picture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16417"/>
          <a:stretch>
            <a:fillRect/>
          </a:stretch>
        </p:blipFill>
        <p:spPr>
          <a:xfrm rot="10800000">
            <a:off x="121270" y="4055572"/>
            <a:ext cx="2348683" cy="2348683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18" name="Picture Placeholder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>
            <a:fillRect/>
          </a:stretch>
        </p:blipFill>
        <p:spPr>
          <a:xfrm>
            <a:off x="2699173" y="1432203"/>
            <a:ext cx="2361349" cy="2361349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19" name="Picture Placeholder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3367"/>
          <a:stretch>
            <a:fillRect/>
          </a:stretch>
        </p:blipFill>
        <p:spPr>
          <a:xfrm>
            <a:off x="1395653" y="5341276"/>
            <a:ext cx="2389533" cy="2389533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20" name="Picture Placeholder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>
          <a:xfrm>
            <a:off x="1349072" y="2674961"/>
            <a:ext cx="2419628" cy="2419628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23" name="Picture Placeholder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>
          <a:xfrm>
            <a:off x="67646" y="1417574"/>
            <a:ext cx="2399765" cy="2399765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C28D874-FFD6-4373-A38C-C0F10E1B8F1B}"/>
              </a:ext>
            </a:extLst>
          </p:cNvPr>
          <p:cNvSpPr txBox="1"/>
          <p:nvPr/>
        </p:nvSpPr>
        <p:spPr>
          <a:xfrm>
            <a:off x="8095156" y="50540"/>
            <a:ext cx="383298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5400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BAPPEDA</a:t>
            </a:r>
            <a:endParaRPr lang="ko-KR" altLang="en-US" sz="5400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63E879C-1ABB-4ADC-A166-8456DA6500E7}"/>
              </a:ext>
            </a:extLst>
          </p:cNvPr>
          <p:cNvSpPr txBox="1"/>
          <p:nvPr/>
        </p:nvSpPr>
        <p:spPr>
          <a:xfrm>
            <a:off x="8122452" y="919506"/>
            <a:ext cx="383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b="1" dirty="0" smtClean="0">
                <a:solidFill>
                  <a:schemeClr val="accent2"/>
                </a:solidFill>
                <a:cs typeface="Arial" pitchFamily="34" charset="0"/>
              </a:rPr>
              <a:t>PROVINSI JAWA TANGAH</a:t>
            </a:r>
            <a:endParaRPr lang="en-US" altLang="ko-KR" b="1" dirty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43" y="257335"/>
            <a:ext cx="937151" cy="1042581"/>
          </a:xfrm>
          <a:prstGeom prst="rect">
            <a:avLst/>
          </a:prstGeom>
        </p:spPr>
      </p:pic>
      <p:pic>
        <p:nvPicPr>
          <p:cNvPr id="29" name="Picture Placeholder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r="15949"/>
          <a:stretch>
            <a:fillRect/>
          </a:stretch>
        </p:blipFill>
        <p:spPr>
          <a:xfrm>
            <a:off x="1404952" y="121545"/>
            <a:ext cx="2350839" cy="2350839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30" name="Picture Placeholder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r="12488"/>
          <a:stretch>
            <a:fillRect/>
          </a:stretch>
        </p:blipFill>
        <p:spPr>
          <a:xfrm>
            <a:off x="302446" y="4041924"/>
            <a:ext cx="1949443" cy="1949443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pic>
        <p:nvPicPr>
          <p:cNvPr id="32" name="Picture Placeholder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>
          <a:xfrm>
            <a:off x="4000189" y="2714292"/>
            <a:ext cx="2368261" cy="2368261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</p:spPr>
      </p:pic>
      <p:sp>
        <p:nvSpPr>
          <p:cNvPr id="31" name="Rectangle 30"/>
          <p:cNvSpPr/>
          <p:nvPr/>
        </p:nvSpPr>
        <p:spPr>
          <a:xfrm>
            <a:off x="7667042" y="2196004"/>
            <a:ext cx="4554070" cy="4690471"/>
          </a:xfrm>
          <a:prstGeom prst="rect">
            <a:avLst/>
          </a:prstGeom>
          <a:blipFill dpi="0" rotWithShape="1">
            <a:blip r:embed="rId1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D998ED4-A105-40ED-8D9A-07EBE0D04111}"/>
              </a:ext>
            </a:extLst>
          </p:cNvPr>
          <p:cNvSpPr txBox="1"/>
          <p:nvPr/>
        </p:nvSpPr>
        <p:spPr>
          <a:xfrm>
            <a:off x="7888694" y="6366765"/>
            <a:ext cx="32389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cs typeface="Arial" pitchFamily="34" charset="0"/>
              </a:rPr>
              <a:t>Semarang,16 </a:t>
            </a:r>
            <a:r>
              <a:rPr lang="en-US" altLang="ko-KR" sz="1600" b="1" dirty="0" err="1" smtClean="0">
                <a:cs typeface="Arial" pitchFamily="34" charset="0"/>
              </a:rPr>
              <a:t>Februari</a:t>
            </a:r>
            <a:r>
              <a:rPr lang="en-US" altLang="ko-KR" sz="1600" b="1" dirty="0" smtClean="0">
                <a:cs typeface="Arial" pitchFamily="34" charset="0"/>
              </a:rPr>
              <a:t> 2021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="" xmlns:a16="http://schemas.microsoft.com/office/drawing/2014/main" id="{75699713-6AE0-4A17-A192-62B09894798A}"/>
              </a:ext>
            </a:extLst>
          </p:cNvPr>
          <p:cNvSpPr txBox="1">
            <a:spLocks/>
          </p:cNvSpPr>
          <p:nvPr/>
        </p:nvSpPr>
        <p:spPr>
          <a:xfrm>
            <a:off x="5160743" y="1841483"/>
            <a:ext cx="6431035" cy="2699757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Sosialisasi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Lomba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KRENOVA  &amp; </a:t>
            </a: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Penjaringan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Inovasi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Masyarakat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altLang="ko-KR" sz="3600" b="1" dirty="0" err="1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Tahun</a:t>
            </a:r>
            <a:r>
              <a:rPr lang="en-US" altLang="ko-KR" sz="36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2021</a:t>
            </a:r>
            <a:endParaRPr lang="en-US" altLang="ko-KR" sz="3600" b="1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sz="3200" dirty="0" smtClean="0"/>
              <a:t>Timeline Lomba Krenova dan Penjaringan Inovasi Masyarakat</a:t>
            </a:r>
            <a:endParaRPr lang="id-ID" sz="32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-1070149" y="1301115"/>
            <a:ext cx="13262149" cy="4663440"/>
          </a:xfrm>
          <a:prstGeom prst="rect">
            <a:avLst/>
          </a:prstGeom>
          <a:solidFill>
            <a:schemeClr val="tx1">
              <a:alpha val="75000"/>
            </a:schemeClr>
          </a:solidFill>
          <a:ln w="6350">
            <a:noFill/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2341" y="2744575"/>
            <a:ext cx="2235456" cy="916746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Sosialisasi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Panduan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Lomba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id-ID" altLang="ko-KR" sz="1200" dirty="0" smtClean="0">
                <a:solidFill>
                  <a:schemeClr val="bg1"/>
                </a:solidFill>
              </a:rPr>
              <a:t> Krenova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dan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Penjaringan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id-ID" altLang="ko-KR" sz="1200" dirty="0" smtClean="0">
                <a:solidFill>
                  <a:schemeClr val="bg1"/>
                </a:solidFill>
              </a:rPr>
              <a:t>Inovasi Masyarakat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Tahun</a:t>
            </a:r>
            <a:r>
              <a:rPr lang="en-US" altLang="ko-KR" sz="1200" dirty="0" smtClean="0">
                <a:solidFill>
                  <a:schemeClr val="bg1"/>
                </a:solidFill>
              </a:rPr>
              <a:t> 202</a:t>
            </a:r>
            <a:r>
              <a:rPr lang="id-ID" altLang="ko-KR" sz="1200" dirty="0" smtClean="0">
                <a:solidFill>
                  <a:schemeClr val="bg1"/>
                </a:solidFill>
              </a:rPr>
              <a:t>1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</a:rPr>
              <a:t>(</a:t>
            </a:r>
            <a:r>
              <a:rPr lang="en-US" altLang="ko-KR" sz="1200" b="1" dirty="0" err="1">
                <a:solidFill>
                  <a:schemeClr val="bg1"/>
                </a:solidFill>
              </a:rPr>
              <a:t>februari</a:t>
            </a:r>
            <a:r>
              <a:rPr lang="en-US" altLang="ko-KR" sz="1200" b="1" dirty="0">
                <a:solidFill>
                  <a:schemeClr val="bg1"/>
                </a:solidFill>
              </a:rPr>
              <a:t>)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Chevron 2"/>
          <p:cNvSpPr/>
          <p:nvPr/>
        </p:nvSpPr>
        <p:spPr>
          <a:xfrm>
            <a:off x="9596780" y="3698373"/>
            <a:ext cx="1723485" cy="210275"/>
          </a:xfrm>
          <a:prstGeom prst="chevron">
            <a:avLst>
              <a:gd name="adj" fmla="val 3992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6" name="Chevron 11"/>
          <p:cNvSpPr/>
          <p:nvPr/>
        </p:nvSpPr>
        <p:spPr>
          <a:xfrm>
            <a:off x="1153090" y="3698373"/>
            <a:ext cx="1721947" cy="210275"/>
          </a:xfrm>
          <a:prstGeom prst="chevron">
            <a:avLst>
              <a:gd name="adj" fmla="val 399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7" name="Chevron 19"/>
          <p:cNvSpPr/>
          <p:nvPr/>
        </p:nvSpPr>
        <p:spPr>
          <a:xfrm>
            <a:off x="3262475" y="3698373"/>
            <a:ext cx="1721947" cy="210275"/>
          </a:xfrm>
          <a:prstGeom prst="chevron">
            <a:avLst>
              <a:gd name="adj" fmla="val 399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8" name="Chevron 27"/>
          <p:cNvSpPr/>
          <p:nvPr/>
        </p:nvSpPr>
        <p:spPr>
          <a:xfrm>
            <a:off x="5371860" y="3698373"/>
            <a:ext cx="1721947" cy="210275"/>
          </a:xfrm>
          <a:prstGeom prst="chevron">
            <a:avLst>
              <a:gd name="adj" fmla="val 399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9" name="Chevron 35"/>
          <p:cNvSpPr/>
          <p:nvPr/>
        </p:nvSpPr>
        <p:spPr>
          <a:xfrm>
            <a:off x="7487395" y="3698373"/>
            <a:ext cx="1723485" cy="210275"/>
          </a:xfrm>
          <a:prstGeom prst="chevron">
            <a:avLst>
              <a:gd name="adj" fmla="val 3992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956296" y="2673109"/>
            <a:ext cx="15375" cy="1144832"/>
          </a:xfrm>
          <a:prstGeom prst="line">
            <a:avLst/>
          </a:prstGeom>
          <a:ln w="38100">
            <a:solidFill>
              <a:schemeClr val="accent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068756" y="3805572"/>
            <a:ext cx="0" cy="1144832"/>
          </a:xfrm>
          <a:prstGeom prst="line">
            <a:avLst/>
          </a:prstGeom>
          <a:ln w="38100">
            <a:solidFill>
              <a:schemeClr val="accent2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5178141" y="2673109"/>
            <a:ext cx="0" cy="1144832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287526" y="3808321"/>
            <a:ext cx="6150" cy="1144832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9403061" y="2673109"/>
            <a:ext cx="0" cy="1144832"/>
          </a:xfrm>
          <a:prstGeom prst="line">
            <a:avLst/>
          </a:prstGeom>
          <a:ln w="38100">
            <a:solidFill>
              <a:schemeClr val="accent5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1"/>
          <p:cNvSpPr>
            <a:spLocks noChangeAspect="1"/>
          </p:cNvSpPr>
          <p:nvPr/>
        </p:nvSpPr>
        <p:spPr>
          <a:xfrm>
            <a:off x="4836827" y="2079390"/>
            <a:ext cx="681092" cy="533247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85" tIns="43842" rIns="87685" bIns="43842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spect="1"/>
          </p:cNvSpPr>
          <p:nvPr/>
        </p:nvSpPr>
        <p:spPr>
          <a:xfrm>
            <a:off x="2772028" y="5039737"/>
            <a:ext cx="570394" cy="509883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85" tIns="43842" rIns="87685" bIns="43842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0280" y="3926515"/>
            <a:ext cx="2978046" cy="467136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Pendaftaran</a:t>
            </a:r>
            <a:r>
              <a:rPr lang="en-US" altLang="ko-KR" sz="1200" dirty="0">
                <a:solidFill>
                  <a:schemeClr val="bg1"/>
                </a:solidFill>
              </a:rPr>
              <a:t> Via Online </a:t>
            </a:r>
            <a:r>
              <a:rPr lang="en-US" altLang="ko-KR" sz="1200" dirty="0" err="1">
                <a:solidFill>
                  <a:schemeClr val="bg1"/>
                </a:solidFill>
              </a:rPr>
              <a:t>melalui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Kab</a:t>
            </a:r>
            <a:r>
              <a:rPr lang="en-US" altLang="ko-KR" sz="1200" dirty="0">
                <a:solidFill>
                  <a:schemeClr val="bg1"/>
                </a:solidFill>
              </a:rPr>
              <a:t>/Kota (website : </a:t>
            </a:r>
            <a:r>
              <a:rPr lang="en-US" altLang="ko-KR" sz="1200" b="1" dirty="0" err="1">
                <a:solidFill>
                  <a:schemeClr val="bg1"/>
                </a:solidFill>
              </a:rPr>
              <a:t>pindah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</a:rPr>
              <a:t>jateng</a:t>
            </a:r>
            <a:r>
              <a:rPr lang="en-US" altLang="ko-KR" sz="1200" dirty="0">
                <a:solidFill>
                  <a:schemeClr val="bg1"/>
                </a:solidFill>
              </a:rPr>
              <a:t>)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6685" y="3901777"/>
            <a:ext cx="2404540" cy="639747"/>
          </a:xfrm>
          <a:prstGeom prst="rect">
            <a:avLst/>
          </a:prstGeom>
          <a:noFill/>
        </p:spPr>
        <p:txBody>
          <a:bodyPr wrap="square"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Lomba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</a:rPr>
              <a:t>Krenova</a:t>
            </a:r>
            <a:r>
              <a:rPr lang="en-US" altLang="ko-KR" sz="1200" b="1" dirty="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Seleksi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Presentasi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di </a:t>
            </a:r>
            <a:r>
              <a:rPr lang="en-US" altLang="ko-KR" sz="1200" dirty="0" err="1">
                <a:solidFill>
                  <a:schemeClr val="bg1"/>
                </a:solidFill>
              </a:rPr>
              <a:t>depan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id-ID" altLang="ko-KR" sz="1200" dirty="0" smtClean="0">
                <a:solidFill>
                  <a:schemeClr val="bg1"/>
                </a:solidFill>
              </a:rPr>
              <a:t>Tim Penilai/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juri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(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Juni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)</a:t>
            </a:r>
            <a:endParaRPr lang="ko-KR" altLang="en-US" sz="1200" b="1" dirty="0">
              <a:solidFill>
                <a:schemeClr val="accent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8062" y="2494443"/>
            <a:ext cx="2836601" cy="657829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Lomba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</a:rPr>
              <a:t>Krenova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/>
            </a:r>
            <a:br>
              <a:rPr lang="en-US" altLang="ko-KR" sz="1200" dirty="0">
                <a:solidFill>
                  <a:schemeClr val="bg1"/>
                </a:solidFill>
              </a:rPr>
            </a:br>
            <a:r>
              <a:rPr lang="en-US" altLang="ko-KR" sz="1200" dirty="0" err="1">
                <a:solidFill>
                  <a:schemeClr val="bg1"/>
                </a:solidFill>
              </a:rPr>
              <a:t>Seleksi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Substansi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dan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Verifikasi</a:t>
            </a:r>
            <a:r>
              <a:rPr lang="en-US" altLang="ko-KR" sz="1200" dirty="0">
                <a:solidFill>
                  <a:schemeClr val="bg1"/>
                </a:solidFill>
              </a:rPr>
              <a:t> Proposal </a:t>
            </a:r>
            <a:r>
              <a:rPr lang="en-US" altLang="ko-KR" sz="1200" dirty="0" err="1">
                <a:solidFill>
                  <a:schemeClr val="bg1"/>
                </a:solidFill>
              </a:rPr>
              <a:t>oleh</a:t>
            </a:r>
            <a:r>
              <a:rPr lang="en-US" altLang="ko-KR" sz="1200" dirty="0">
                <a:solidFill>
                  <a:schemeClr val="bg1"/>
                </a:solidFill>
              </a:rPr>
              <a:t> Tim  </a:t>
            </a:r>
            <a:r>
              <a:rPr lang="en-US" altLang="ko-KR" sz="1200" dirty="0" err="1">
                <a:solidFill>
                  <a:schemeClr val="bg1"/>
                </a:solidFill>
              </a:rPr>
              <a:t>Penilai</a:t>
            </a:r>
            <a:r>
              <a:rPr lang="en-US" altLang="ko-KR" sz="1200" dirty="0">
                <a:solidFill>
                  <a:schemeClr val="bg1"/>
                </a:solidFill>
              </a:rPr>
              <a:t>/</a:t>
            </a:r>
            <a:r>
              <a:rPr lang="en-US" altLang="ko-KR" sz="1200" dirty="0" err="1">
                <a:solidFill>
                  <a:schemeClr val="bg1"/>
                </a:solidFill>
              </a:rPr>
              <a:t>Juri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(</a:t>
            </a:r>
            <a:r>
              <a:rPr lang="id-ID" altLang="ko-KR" sz="1200" b="1" dirty="0" smtClean="0">
                <a:solidFill>
                  <a:schemeClr val="bg1"/>
                </a:solidFill>
              </a:rPr>
              <a:t>Mei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)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04533" y="2660739"/>
            <a:ext cx="2298492" cy="824413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Pengumuman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Pemenang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Lomba</a:t>
            </a:r>
            <a:r>
              <a:rPr lang="id-ID" altLang="ko-KR" sz="1200" dirty="0" smtClean="0">
                <a:solidFill>
                  <a:schemeClr val="bg1"/>
                </a:solidFill>
              </a:rPr>
              <a:t> Krenova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dan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Penjaringan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id-ID" altLang="ko-KR" sz="1200" dirty="0" smtClean="0">
                <a:solidFill>
                  <a:schemeClr val="bg1"/>
                </a:solidFill>
              </a:rPr>
              <a:t>Inovasi Masyarakat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(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Agustus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) </a:t>
            </a:r>
            <a:endParaRPr lang="ko-KR" altLang="en-US" sz="1200" b="1" dirty="0">
              <a:solidFill>
                <a:schemeClr val="accent4"/>
              </a:solidFill>
            </a:endParaRPr>
          </a:p>
        </p:txBody>
      </p:sp>
      <p:sp>
        <p:nvSpPr>
          <p:cNvPr id="23" name="Parallelogram 30"/>
          <p:cNvSpPr/>
          <p:nvPr/>
        </p:nvSpPr>
        <p:spPr>
          <a:xfrm flipH="1">
            <a:off x="7036922" y="5054855"/>
            <a:ext cx="515046" cy="461781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85" tIns="43842" rIns="87685" bIns="43842" anchor="ctr"/>
          <a:lstStyle/>
          <a:p>
            <a:pPr algn="ctr">
              <a:defRPr/>
            </a:pPr>
            <a:endParaRPr lang="ko-KR" altLang="en-US" sz="2600" dirty="0">
              <a:solidFill>
                <a:schemeClr val="bg1"/>
              </a:solidFill>
            </a:endParaRPr>
          </a:p>
        </p:txBody>
      </p:sp>
      <p:sp>
        <p:nvSpPr>
          <p:cNvPr id="24" name="Rectangle 30"/>
          <p:cNvSpPr/>
          <p:nvPr/>
        </p:nvSpPr>
        <p:spPr>
          <a:xfrm>
            <a:off x="9104796" y="2183841"/>
            <a:ext cx="478148" cy="38756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85" tIns="43842" rIns="87685" bIns="43842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5" name="Rectangle 9"/>
          <p:cNvSpPr/>
          <p:nvPr/>
        </p:nvSpPr>
        <p:spPr>
          <a:xfrm>
            <a:off x="690317" y="2102753"/>
            <a:ext cx="470461" cy="39169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0" tIns="42460" rIns="84920" bIns="4246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0280" y="4298963"/>
            <a:ext cx="1637388" cy="467136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Lomba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</a:rPr>
              <a:t>Krenova</a:t>
            </a:r>
            <a:r>
              <a:rPr lang="en-US" altLang="ko-KR" sz="1200" b="1" dirty="0">
                <a:solidFill>
                  <a:schemeClr val="bg1"/>
                </a:solidFill>
              </a:rPr>
              <a:t> :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altLang="ko-KR" sz="1200" b="1" dirty="0" err="1">
                <a:solidFill>
                  <a:schemeClr val="accent4"/>
                </a:solidFill>
              </a:rPr>
              <a:t>Februari</a:t>
            </a:r>
            <a:r>
              <a:rPr lang="en-US" altLang="ko-KR" sz="1200" b="1" dirty="0">
                <a:solidFill>
                  <a:schemeClr val="accent4"/>
                </a:solidFill>
              </a:rPr>
              <a:t> - 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April</a:t>
            </a:r>
            <a:endParaRPr lang="ko-KR" altLang="en-US" sz="1200" b="1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7967" y="4656294"/>
            <a:ext cx="3938955" cy="639747"/>
          </a:xfrm>
          <a:prstGeom prst="rect">
            <a:avLst/>
          </a:prstGeom>
          <a:noFill/>
        </p:spPr>
        <p:txBody>
          <a:bodyPr wrap="square"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Penjaringan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id-ID" altLang="ko-KR" sz="1200" b="1" dirty="0" smtClean="0">
                <a:solidFill>
                  <a:schemeClr val="bg1"/>
                </a:solidFill>
              </a:rPr>
              <a:t>Inovasi Masyarakat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</a:rPr>
              <a:t>: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altLang="ko-KR" sz="1200" b="1" dirty="0" err="1" smtClean="0">
                <a:solidFill>
                  <a:schemeClr val="accent4"/>
                </a:solidFill>
              </a:rPr>
              <a:t>Februari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 </a:t>
            </a:r>
            <a:r>
              <a:rPr lang="en-US" altLang="ko-KR" sz="1200" b="1" dirty="0">
                <a:solidFill>
                  <a:schemeClr val="accent4"/>
                </a:solidFill>
              </a:rPr>
              <a:t>– 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Juni 2021 (Penghargaan Tahun 2021)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id-ID" sz="1200" b="1" dirty="0" smtClean="0">
                <a:solidFill>
                  <a:schemeClr val="accent4"/>
                </a:solidFill>
              </a:rPr>
              <a:t>Juli</a:t>
            </a:r>
            <a:r>
              <a:rPr lang="en-US" sz="1200" b="1" dirty="0" smtClean="0">
                <a:solidFill>
                  <a:schemeClr val="accent4"/>
                </a:solidFill>
              </a:rPr>
              <a:t> </a:t>
            </a:r>
            <a:r>
              <a:rPr lang="en-US" sz="1200" b="1" dirty="0">
                <a:solidFill>
                  <a:schemeClr val="accent4"/>
                </a:solidFill>
              </a:rPr>
              <a:t>2021 – </a:t>
            </a:r>
            <a:r>
              <a:rPr lang="id-ID" sz="1200" b="1" dirty="0" smtClean="0">
                <a:solidFill>
                  <a:schemeClr val="accent4"/>
                </a:solidFill>
              </a:rPr>
              <a:t>Juni</a:t>
            </a:r>
            <a:r>
              <a:rPr lang="en-US" sz="1200" b="1" dirty="0" smtClean="0">
                <a:solidFill>
                  <a:schemeClr val="accent4"/>
                </a:solidFill>
              </a:rPr>
              <a:t> </a:t>
            </a:r>
            <a:r>
              <a:rPr lang="en-US" sz="1200" b="1" dirty="0">
                <a:solidFill>
                  <a:schemeClr val="accent4"/>
                </a:solidFill>
              </a:rPr>
              <a:t>2022 </a:t>
            </a:r>
            <a:r>
              <a:rPr lang="id-ID" sz="1200" b="1" dirty="0">
                <a:solidFill>
                  <a:schemeClr val="accent4"/>
                </a:solidFill>
              </a:rPr>
              <a:t>(penghargaan Tahun </a:t>
            </a:r>
            <a:r>
              <a:rPr lang="id-ID" sz="1200" b="1" dirty="0" smtClean="0">
                <a:solidFill>
                  <a:schemeClr val="accent4"/>
                </a:solidFill>
              </a:rPr>
              <a:t>2022)</a:t>
            </a:r>
            <a:endParaRPr lang="ko-KR" altLang="en-US" sz="1200" b="1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67473" y="4630182"/>
            <a:ext cx="3952792" cy="639747"/>
          </a:xfrm>
          <a:prstGeom prst="rect">
            <a:avLst/>
          </a:prstGeom>
          <a:noFill/>
        </p:spPr>
        <p:txBody>
          <a:bodyPr wrap="square"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Penjaringan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id-ID" altLang="ko-KR" sz="1200" b="1" dirty="0" smtClean="0">
                <a:solidFill>
                  <a:schemeClr val="bg1"/>
                </a:solidFill>
              </a:rPr>
              <a:t>Inovasi Masyarakat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: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Presentasi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didepan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id-ID" altLang="ko-KR" sz="1200" dirty="0" smtClean="0">
                <a:solidFill>
                  <a:schemeClr val="bg1"/>
                </a:solidFill>
              </a:rPr>
              <a:t>Tim Penilai/Juri</a:t>
            </a:r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(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Juli 2021)</a:t>
            </a:r>
            <a:endParaRPr lang="en-US" altLang="ko-KR" sz="1200" b="1" dirty="0">
              <a:solidFill>
                <a:schemeClr val="accent4"/>
              </a:solidFill>
            </a:endParaRPr>
          </a:p>
          <a:p>
            <a:pPr>
              <a:defRPr/>
            </a:pP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5750" y="3062049"/>
            <a:ext cx="3084130" cy="657829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b="1" dirty="0" err="1">
                <a:solidFill>
                  <a:schemeClr val="bg1"/>
                </a:solidFill>
              </a:rPr>
              <a:t>Penjaringan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r>
              <a:rPr lang="id-ID" altLang="ko-KR" sz="1200" b="1" dirty="0" smtClean="0">
                <a:solidFill>
                  <a:schemeClr val="bg1"/>
                </a:solidFill>
              </a:rPr>
              <a:t>Inovasi Masyarakat</a:t>
            </a:r>
            <a:r>
              <a:rPr lang="en-US" altLang="ko-KR" sz="1200" dirty="0">
                <a:solidFill>
                  <a:schemeClr val="bg1"/>
                </a:solidFill>
              </a:rPr>
              <a:t/>
            </a:r>
            <a:br>
              <a:rPr lang="en-US" altLang="ko-KR" sz="1200" dirty="0">
                <a:solidFill>
                  <a:schemeClr val="bg1"/>
                </a:solidFill>
              </a:rPr>
            </a:br>
            <a:r>
              <a:rPr lang="en-US" altLang="ko-KR" sz="1200" dirty="0" err="1">
                <a:solidFill>
                  <a:schemeClr val="bg1"/>
                </a:solidFill>
              </a:rPr>
              <a:t>Seleksi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Substansi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dan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Verifikasi</a:t>
            </a:r>
            <a:r>
              <a:rPr lang="en-US" altLang="ko-KR" sz="1200" dirty="0">
                <a:solidFill>
                  <a:schemeClr val="bg1"/>
                </a:solidFill>
              </a:rPr>
              <a:t> Proposal </a:t>
            </a:r>
            <a:r>
              <a:rPr lang="en-US" altLang="ko-KR" sz="1200" dirty="0" err="1">
                <a:solidFill>
                  <a:schemeClr val="bg1"/>
                </a:solidFill>
              </a:rPr>
              <a:t>oleh</a:t>
            </a:r>
            <a:r>
              <a:rPr lang="en-US" altLang="ko-KR" sz="1200" dirty="0">
                <a:solidFill>
                  <a:schemeClr val="bg1"/>
                </a:solidFill>
              </a:rPr>
              <a:t> Tim  </a:t>
            </a:r>
            <a:r>
              <a:rPr lang="en-US" altLang="ko-KR" sz="1200" dirty="0" err="1">
                <a:solidFill>
                  <a:schemeClr val="bg1"/>
                </a:solidFill>
              </a:rPr>
              <a:t>Penilai</a:t>
            </a:r>
            <a:r>
              <a:rPr lang="en-US" altLang="ko-KR" sz="1200" dirty="0">
                <a:solidFill>
                  <a:schemeClr val="bg1"/>
                </a:solidFill>
              </a:rPr>
              <a:t>/</a:t>
            </a:r>
            <a:r>
              <a:rPr lang="en-US" altLang="ko-KR" sz="1200" dirty="0" err="1">
                <a:solidFill>
                  <a:schemeClr val="bg1"/>
                </a:solidFill>
              </a:rPr>
              <a:t>Juri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(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Juli 2021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)</a:t>
            </a:r>
            <a:endParaRPr lang="en-US" altLang="ko-KR" sz="1200" b="1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04531" y="3431306"/>
            <a:ext cx="2890411" cy="276443"/>
          </a:xfrm>
          <a:prstGeom prst="rect">
            <a:avLst/>
          </a:prstGeom>
          <a:noFill/>
        </p:spPr>
        <p:txBody>
          <a:bodyPr lIns="84920" tIns="42460" rIns="84920" bIns="42460">
            <a:spAutoFit/>
          </a:bodyPr>
          <a:lstStyle/>
          <a:p>
            <a:pPr>
              <a:defRPr/>
            </a:pPr>
            <a:r>
              <a:rPr lang="en-US" altLang="ko-KR" sz="1200" dirty="0" err="1">
                <a:solidFill>
                  <a:schemeClr val="bg1"/>
                </a:solidFill>
              </a:rPr>
              <a:t>Pemberian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Penghargaan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(</a:t>
            </a:r>
            <a:r>
              <a:rPr lang="id-ID" altLang="ko-KR" sz="1200" b="1" dirty="0" smtClean="0">
                <a:solidFill>
                  <a:schemeClr val="accent4"/>
                </a:solidFill>
              </a:rPr>
              <a:t>Sept</a:t>
            </a:r>
            <a:r>
              <a:rPr lang="en-US" altLang="ko-KR" sz="1200" b="1" dirty="0" smtClean="0">
                <a:solidFill>
                  <a:schemeClr val="accent4"/>
                </a:solidFill>
              </a:rPr>
              <a:t>)</a:t>
            </a:r>
            <a:endParaRPr lang="ko-KR" altLang="en-US" sz="1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221"/>
            <a:ext cx="12192000" cy="77577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Alur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Seleksi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2662374" y="6140724"/>
            <a:ext cx="9220953" cy="419379"/>
          </a:xfrm>
        </p:spPr>
        <p:txBody>
          <a:bodyPr/>
          <a:lstStyle/>
          <a:p>
            <a:r>
              <a:rPr lang="en-US" sz="1400" b="1" dirty="0" err="1" smtClean="0">
                <a:solidFill>
                  <a:schemeClr val="tx1"/>
                </a:solidFill>
              </a:rPr>
              <a:t>Pendaftaran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dilakukan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secara</a:t>
            </a:r>
            <a:r>
              <a:rPr lang="en-US" sz="1400" b="1" dirty="0" smtClean="0">
                <a:solidFill>
                  <a:schemeClr val="tx1"/>
                </a:solidFill>
              </a:rPr>
              <a:t> o</a:t>
            </a:r>
            <a:r>
              <a:rPr lang="id-ID" sz="1400" b="1" dirty="0" smtClean="0">
                <a:solidFill>
                  <a:schemeClr val="tx1"/>
                </a:solidFill>
              </a:rPr>
              <a:t>nline </a:t>
            </a:r>
            <a:r>
              <a:rPr lang="id-ID" sz="1400" b="1" dirty="0">
                <a:solidFill>
                  <a:schemeClr val="tx1"/>
                </a:solidFill>
              </a:rPr>
              <a:t>melalui </a:t>
            </a:r>
            <a:r>
              <a:rPr lang="id-ID" sz="1400" b="1" dirty="0" smtClean="0">
                <a:solidFill>
                  <a:schemeClr val="tx1"/>
                </a:solidFill>
              </a:rPr>
              <a:t>website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1400" b="1" dirty="0" smtClean="0">
                <a:solidFill>
                  <a:schemeClr val="accent5"/>
                </a:solidFill>
              </a:rPr>
              <a:t>http://pindah.jatengprov.go.id/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-86673" y="815008"/>
            <a:ext cx="12215926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5"/>
                </a:solidFill>
              </a:rPr>
              <a:t>(</a:t>
            </a:r>
            <a:r>
              <a:rPr lang="en-US" dirty="0" err="1" smtClean="0">
                <a:solidFill>
                  <a:schemeClr val="accent5"/>
                </a:solidFill>
              </a:rPr>
              <a:t>Lomba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Krenova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dan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Penjaringan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Inovasi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Masyarakat</a:t>
            </a:r>
            <a:r>
              <a:rPr lang="en-US" dirty="0" smtClean="0">
                <a:solidFill>
                  <a:schemeClr val="accent5"/>
                </a:solidFill>
              </a:rPr>
              <a:t>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71032" y="1488527"/>
            <a:ext cx="11053068" cy="4974858"/>
            <a:chOff x="771032" y="1488527"/>
            <a:chExt cx="11053068" cy="4974858"/>
          </a:xfrm>
        </p:grpSpPr>
        <p:sp>
          <p:nvSpPr>
            <p:cNvPr id="4" name="Arrow: Bent 1008">
              <a:extLst>
                <a:ext uri="{FF2B5EF4-FFF2-40B4-BE49-F238E27FC236}">
                  <a16:creationId xmlns="" xmlns:a16="http://schemas.microsoft.com/office/drawing/2014/main" id="{0CF5FBE6-18CF-440C-ABDF-D5D9FC8C33D5}"/>
                </a:ext>
              </a:extLst>
            </p:cNvPr>
            <p:cNvSpPr>
              <a:spLocks/>
            </p:cNvSpPr>
            <p:nvPr/>
          </p:nvSpPr>
          <p:spPr>
            <a:xfrm rot="10800000" flipH="1" flipV="1">
              <a:off x="2754581" y="2355735"/>
              <a:ext cx="1016802" cy="1626792"/>
            </a:xfrm>
            <a:prstGeom prst="bentArrow">
              <a:avLst>
                <a:gd name="adj1" fmla="val 9778"/>
                <a:gd name="adj2" fmla="val 10146"/>
                <a:gd name="adj3" fmla="val 18691"/>
                <a:gd name="adj4" fmla="val 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Arrow: Bent 1008">
              <a:extLst>
                <a:ext uri="{FF2B5EF4-FFF2-40B4-BE49-F238E27FC236}">
                  <a16:creationId xmlns="" xmlns:a16="http://schemas.microsoft.com/office/drawing/2014/main" id="{0CF5FBE6-18CF-440C-ABDF-D5D9FC8C33D5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2756379" y="4188777"/>
              <a:ext cx="1200797" cy="1463040"/>
            </a:xfrm>
            <a:prstGeom prst="bentArrow">
              <a:avLst>
                <a:gd name="adj1" fmla="val 7607"/>
                <a:gd name="adj2" fmla="val 10146"/>
                <a:gd name="adj3" fmla="val 18691"/>
                <a:gd name="adj4" fmla="val 289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1070603" y="3293885"/>
              <a:ext cx="1339398" cy="46166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i="1" dirty="0" err="1" smtClean="0">
                  <a:solidFill>
                    <a:schemeClr val="bg1"/>
                  </a:solidFill>
                  <a:cs typeface="Arial" pitchFamily="34" charset="0"/>
                </a:rPr>
                <a:t>Lomba</a:t>
              </a:r>
              <a:r>
                <a:rPr lang="en-US" altLang="ko-KR" sz="1200" b="1" i="1" dirty="0" smtClean="0">
                  <a:solidFill>
                    <a:schemeClr val="bg1"/>
                  </a:solidFill>
                  <a:cs typeface="Arial" pitchFamily="34" charset="0"/>
                </a:rPr>
                <a:t> KRENOVA</a:t>
              </a:r>
              <a:endParaRPr lang="ko-KR" altLang="en-US" sz="12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45586" y="4454160"/>
              <a:ext cx="1599815" cy="46166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i="1" dirty="0" err="1" smtClean="0">
                  <a:solidFill>
                    <a:schemeClr val="bg1"/>
                  </a:solidFill>
                  <a:cs typeface="Arial" pitchFamily="34" charset="0"/>
                </a:rPr>
                <a:t>Penjaringan</a:t>
              </a:r>
              <a:endParaRPr lang="en-US" altLang="ko-KR" sz="1200" b="1" i="1" dirty="0" smtClean="0">
                <a:solidFill>
                  <a:schemeClr val="bg1"/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b="1" i="1" dirty="0" err="1" smtClean="0">
                  <a:solidFill>
                    <a:schemeClr val="bg1"/>
                  </a:solidFill>
                  <a:cs typeface="Arial" pitchFamily="34" charset="0"/>
                </a:rPr>
                <a:t>Inovasi</a:t>
              </a:r>
              <a:r>
                <a:rPr lang="en-US" altLang="ko-KR" sz="1200" b="1" i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b="1" i="1" dirty="0" err="1" smtClean="0">
                  <a:solidFill>
                    <a:schemeClr val="bg1"/>
                  </a:solidFill>
                  <a:cs typeface="Arial" pitchFamily="34" charset="0"/>
                </a:rPr>
                <a:t>Masyarakat</a:t>
              </a:r>
              <a:endParaRPr lang="ko-KR" altLang="en-US" sz="12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Arrow: Bent 1008">
              <a:extLst>
                <a:ext uri="{FF2B5EF4-FFF2-40B4-BE49-F238E27FC236}">
                  <a16:creationId xmlns="" xmlns:a16="http://schemas.microsoft.com/office/drawing/2014/main" id="{0CF5FBE6-18CF-440C-ABDF-D5D9FC8C33D5}"/>
                </a:ext>
              </a:extLst>
            </p:cNvPr>
            <p:cNvSpPr>
              <a:spLocks/>
            </p:cNvSpPr>
            <p:nvPr/>
          </p:nvSpPr>
          <p:spPr>
            <a:xfrm rot="16200000" flipH="1" flipV="1">
              <a:off x="7341169" y="-388146"/>
              <a:ext cx="1056066" cy="6662579"/>
            </a:xfrm>
            <a:prstGeom prst="bentArrow">
              <a:avLst>
                <a:gd name="adj1" fmla="val 9778"/>
                <a:gd name="adj2" fmla="val 10146"/>
                <a:gd name="adj3" fmla="val 18691"/>
                <a:gd name="adj4" fmla="val 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22248" y="2030564"/>
              <a:ext cx="815664" cy="79661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1723" y="1931790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04" y="1942349"/>
              <a:ext cx="394098" cy="3940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4725735" y="2285579"/>
              <a:ext cx="840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dirty="0" err="1" smtClean="0">
                  <a:cs typeface="Arial" pitchFamily="34" charset="0"/>
                </a:rPr>
                <a:t>Seleksi</a:t>
              </a:r>
              <a:r>
                <a:rPr lang="en-US" altLang="ko-KR" sz="700" b="1" dirty="0" smtClean="0">
                  <a:cs typeface="Arial" pitchFamily="34" charset="0"/>
                </a:rPr>
                <a:t> </a:t>
              </a:r>
              <a:r>
                <a:rPr lang="en-US" altLang="ko-KR" sz="700" b="1" dirty="0" err="1" smtClean="0">
                  <a:cs typeface="Arial" pitchFamily="34" charset="0"/>
                </a:rPr>
                <a:t>Administras</a:t>
              </a:r>
              <a:r>
                <a:rPr lang="id-ID" altLang="ko-KR" sz="700" b="1" dirty="0" smtClean="0">
                  <a:cs typeface="Arial" pitchFamily="34" charset="0"/>
                </a:rPr>
                <a:t>i &amp; Substansi</a:t>
              </a:r>
              <a:r>
                <a:rPr lang="en-US" altLang="ko-KR" sz="700" b="1" dirty="0" smtClean="0">
                  <a:cs typeface="Arial" pitchFamily="34" charset="0"/>
                </a:rPr>
                <a:t> </a:t>
              </a:r>
              <a:r>
                <a:rPr lang="id-ID" altLang="ko-KR" sz="700" b="1" dirty="0" smtClean="0">
                  <a:cs typeface="Arial" pitchFamily="34" charset="0"/>
                </a:rPr>
                <a:t>(</a:t>
              </a:r>
              <a:r>
                <a:rPr lang="en-US" altLang="ko-KR" sz="700" b="1" dirty="0" err="1" smtClean="0">
                  <a:cs typeface="Arial" pitchFamily="34" charset="0"/>
                </a:rPr>
                <a:t>Isian</a:t>
              </a:r>
              <a:r>
                <a:rPr lang="en-US" altLang="ko-KR" sz="700" b="1" dirty="0" smtClean="0">
                  <a:cs typeface="Arial" pitchFamily="34" charset="0"/>
                </a:rPr>
                <a:t> Proposal</a:t>
              </a:r>
              <a:r>
                <a:rPr lang="id-ID" altLang="ko-KR" sz="700" b="1" dirty="0" smtClean="0">
                  <a:cs typeface="Arial" pitchFamily="34" charset="0"/>
                </a:rPr>
                <a:t>)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85174" y="1910740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5788737" y="2254801"/>
              <a:ext cx="8967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 err="1" smtClean="0">
                  <a:cs typeface="Arial" pitchFamily="34" charset="0"/>
                </a:rPr>
                <a:t>Seleksi</a:t>
              </a:r>
              <a:r>
                <a:rPr lang="en-US" altLang="ko-KR" sz="600" b="1" dirty="0" smtClean="0">
                  <a:cs typeface="Arial" pitchFamily="34" charset="0"/>
                </a:rPr>
                <a:t> </a:t>
              </a:r>
              <a:r>
                <a:rPr lang="en-US" altLang="ko-KR" sz="600" b="1" dirty="0" err="1" smtClean="0">
                  <a:cs typeface="Arial" pitchFamily="34" charset="0"/>
                </a:rPr>
                <a:t>Presentasi</a:t>
              </a:r>
              <a:r>
                <a:rPr lang="en-US" altLang="ko-KR" sz="600" b="1" dirty="0" smtClean="0">
                  <a:cs typeface="Arial" pitchFamily="34" charset="0"/>
                </a:rPr>
                <a:t> </a:t>
              </a:r>
              <a:r>
                <a:rPr lang="en-US" altLang="ko-KR" sz="600" b="1" dirty="0" err="1" smtClean="0">
                  <a:cs typeface="Arial" pitchFamily="34" charset="0"/>
                </a:rPr>
                <a:t>dihadapan</a:t>
              </a:r>
              <a:r>
                <a:rPr lang="en-US" altLang="ko-KR" sz="600" b="1" dirty="0" smtClean="0">
                  <a:cs typeface="Arial" pitchFamily="34" charset="0"/>
                </a:rPr>
                <a:t> Tim </a:t>
              </a:r>
              <a:r>
                <a:rPr lang="en-US" altLang="ko-KR" sz="600" b="1" dirty="0" err="1" smtClean="0">
                  <a:cs typeface="Arial" pitchFamily="34" charset="0"/>
                </a:rPr>
                <a:t>Juri</a:t>
              </a:r>
              <a:r>
                <a:rPr lang="en-US" altLang="ko-KR" sz="600" b="1" dirty="0" smtClean="0">
                  <a:cs typeface="Arial" pitchFamily="34" charset="0"/>
                </a:rPr>
                <a:t>/</a:t>
              </a:r>
              <a:r>
                <a:rPr lang="en-US" altLang="ko-KR" sz="600" b="1" dirty="0" err="1" smtClean="0">
                  <a:cs typeface="Arial" pitchFamily="34" charset="0"/>
                </a:rPr>
                <a:t>Penilai</a:t>
              </a:r>
              <a:r>
                <a:rPr lang="id-ID" altLang="ko-KR" sz="600" b="1" dirty="0" smtClean="0">
                  <a:cs typeface="Arial" pitchFamily="34" charset="0"/>
                </a:rPr>
                <a:t> (Daring, Dokumentasi Pendukung)</a:t>
              </a:r>
              <a:endParaRPr lang="ko-KR" altLang="en-US" sz="600" b="1" dirty="0">
                <a:cs typeface="Arial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748" y="1954860"/>
              <a:ext cx="278776" cy="31045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857790" y="1893494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238" y="1967228"/>
              <a:ext cx="322168" cy="322168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7873050" y="2326060"/>
              <a:ext cx="67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 smtClean="0">
                  <a:cs typeface="Arial" pitchFamily="34" charset="0"/>
                </a:rPr>
                <a:t>Fact Finding</a:t>
              </a:r>
              <a:r>
                <a:rPr lang="id-ID" altLang="ko-KR" sz="700" b="1" i="1" dirty="0" smtClean="0">
                  <a:cs typeface="Arial" pitchFamily="34" charset="0"/>
                </a:rPr>
                <a:t>/</a:t>
              </a:r>
            </a:p>
            <a:p>
              <a:pPr algn="ctr"/>
              <a:r>
                <a:rPr lang="id-ID" altLang="ko-KR" sz="700" b="1" i="1" dirty="0" smtClean="0">
                  <a:cs typeface="Arial" pitchFamily="34" charset="0"/>
                </a:rPr>
                <a:t>Kunjungan Lapangan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65561" y="1880869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286" y="1897898"/>
              <a:ext cx="314170" cy="3141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854709" y="2161195"/>
              <a:ext cx="7093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 err="1" smtClean="0">
                  <a:cs typeface="Arial" pitchFamily="34" charset="0"/>
                </a:rPr>
                <a:t>Penilaian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Hasil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Seleksi</a:t>
              </a:r>
              <a:r>
                <a:rPr lang="en-US" altLang="ko-KR" sz="700" b="1" i="1" dirty="0" smtClean="0">
                  <a:cs typeface="Arial" pitchFamily="34" charset="0"/>
                </a:rPr>
                <a:t>  &amp; </a:t>
              </a:r>
              <a:r>
                <a:rPr lang="en-US" altLang="ko-KR" sz="700" b="1" i="1" dirty="0" err="1" smtClean="0">
                  <a:cs typeface="Arial" pitchFamily="34" charset="0"/>
                </a:rPr>
                <a:t>Pemberian</a:t>
              </a:r>
              <a:r>
                <a:rPr lang="en-US" altLang="ko-KR" sz="700" b="1" i="1" dirty="0" smtClean="0">
                  <a:cs typeface="Arial" pitchFamily="34" charset="0"/>
                </a:rPr>
                <a:t> SK </a:t>
              </a:r>
              <a:r>
                <a:rPr lang="en-US" altLang="ko-KR" sz="700" b="1" i="1" dirty="0" err="1" smtClean="0">
                  <a:cs typeface="Arial" pitchFamily="34" charset="0"/>
                </a:rPr>
                <a:t>Pemenang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761143" y="1872818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22528">
              <a:off x="9927542" y="1930906"/>
              <a:ext cx="364114" cy="36411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9680379" y="2371965"/>
              <a:ext cx="784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 err="1" smtClean="0">
                  <a:cs typeface="Arial" pitchFamily="34" charset="0"/>
                </a:rPr>
                <a:t>Pengumuman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Hasil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Seleksi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34" name="Arrow: Bent 1008">
              <a:extLst>
                <a:ext uri="{FF2B5EF4-FFF2-40B4-BE49-F238E27FC236}">
                  <a16:creationId xmlns="" xmlns:a16="http://schemas.microsoft.com/office/drawing/2014/main" id="{0CF5FBE6-18CF-440C-ABDF-D5D9FC8C33D5}"/>
                </a:ext>
              </a:extLst>
            </p:cNvPr>
            <p:cNvSpPr>
              <a:spLocks/>
            </p:cNvSpPr>
            <p:nvPr/>
          </p:nvSpPr>
          <p:spPr>
            <a:xfrm rot="16200000" flipV="1">
              <a:off x="7377352" y="1755921"/>
              <a:ext cx="1103481" cy="6542798"/>
            </a:xfrm>
            <a:prstGeom prst="bentArrow">
              <a:avLst>
                <a:gd name="adj1" fmla="val 9778"/>
                <a:gd name="adj2" fmla="val 10146"/>
                <a:gd name="adj3" fmla="val 18691"/>
                <a:gd name="adj4" fmla="val 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910371" y="4996254"/>
              <a:ext cx="855878" cy="87050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75755" y="5093987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680" y="5103000"/>
              <a:ext cx="403465" cy="4034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5107464" y="5470448"/>
              <a:ext cx="7847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dirty="0" err="1">
                  <a:cs typeface="Arial" pitchFamily="34" charset="0"/>
                </a:rPr>
                <a:t>Seleksi</a:t>
              </a:r>
              <a:r>
                <a:rPr lang="en-US" altLang="ko-KR" sz="700" b="1" dirty="0">
                  <a:cs typeface="Arial" pitchFamily="34" charset="0"/>
                </a:rPr>
                <a:t> </a:t>
              </a:r>
              <a:r>
                <a:rPr lang="en-US" altLang="ko-KR" sz="700" b="1" dirty="0" err="1">
                  <a:cs typeface="Arial" pitchFamily="34" charset="0"/>
                </a:rPr>
                <a:t>Administras</a:t>
              </a:r>
              <a:r>
                <a:rPr lang="id-ID" altLang="ko-KR" sz="700" b="1" dirty="0">
                  <a:cs typeface="Arial" pitchFamily="34" charset="0"/>
                </a:rPr>
                <a:t>i &amp; Substansi</a:t>
              </a:r>
              <a:r>
                <a:rPr lang="en-US" altLang="ko-KR" sz="700" b="1" dirty="0">
                  <a:cs typeface="Arial" pitchFamily="34" charset="0"/>
                </a:rPr>
                <a:t> </a:t>
              </a:r>
              <a:r>
                <a:rPr lang="id-ID" altLang="ko-KR" sz="700" b="1" dirty="0">
                  <a:cs typeface="Arial" pitchFamily="34" charset="0"/>
                </a:rPr>
                <a:t>(</a:t>
              </a:r>
              <a:r>
                <a:rPr lang="en-US" altLang="ko-KR" sz="700" b="1" dirty="0" err="1">
                  <a:cs typeface="Arial" pitchFamily="34" charset="0"/>
                </a:rPr>
                <a:t>Isian</a:t>
              </a:r>
              <a:r>
                <a:rPr lang="en-US" altLang="ko-KR" sz="700" b="1" dirty="0">
                  <a:cs typeface="Arial" pitchFamily="34" charset="0"/>
                </a:rPr>
                <a:t> Proposal</a:t>
              </a:r>
              <a:r>
                <a:rPr lang="id-ID" altLang="ko-KR" sz="700" b="1" dirty="0">
                  <a:cs typeface="Arial" pitchFamily="34" charset="0"/>
                </a:rPr>
                <a:t>)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73476" y="5076286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6150403" y="5462000"/>
              <a:ext cx="901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 err="1">
                  <a:cs typeface="Arial" pitchFamily="34" charset="0"/>
                </a:rPr>
                <a:t>Seleksi</a:t>
              </a:r>
              <a:r>
                <a:rPr lang="en-US" altLang="ko-KR" sz="600" b="1" dirty="0">
                  <a:cs typeface="Arial" pitchFamily="34" charset="0"/>
                </a:rPr>
                <a:t> </a:t>
              </a:r>
              <a:r>
                <a:rPr lang="en-US" altLang="ko-KR" sz="600" b="1" dirty="0" err="1">
                  <a:cs typeface="Arial" pitchFamily="34" charset="0"/>
                </a:rPr>
                <a:t>Presentasi</a:t>
              </a:r>
              <a:r>
                <a:rPr lang="en-US" altLang="ko-KR" sz="600" b="1" dirty="0">
                  <a:cs typeface="Arial" pitchFamily="34" charset="0"/>
                </a:rPr>
                <a:t> </a:t>
              </a:r>
              <a:r>
                <a:rPr lang="en-US" altLang="ko-KR" sz="600" b="1" dirty="0" err="1">
                  <a:cs typeface="Arial" pitchFamily="34" charset="0"/>
                </a:rPr>
                <a:t>dihadapan</a:t>
              </a:r>
              <a:r>
                <a:rPr lang="en-US" altLang="ko-KR" sz="600" b="1" dirty="0">
                  <a:cs typeface="Arial" pitchFamily="34" charset="0"/>
                </a:rPr>
                <a:t> Tim </a:t>
              </a:r>
              <a:r>
                <a:rPr lang="en-US" altLang="ko-KR" sz="600" b="1" dirty="0" err="1">
                  <a:cs typeface="Arial" pitchFamily="34" charset="0"/>
                </a:rPr>
                <a:t>Juri</a:t>
              </a:r>
              <a:r>
                <a:rPr lang="en-US" altLang="ko-KR" sz="600" b="1" dirty="0">
                  <a:cs typeface="Arial" pitchFamily="34" charset="0"/>
                </a:rPr>
                <a:t>/</a:t>
              </a:r>
              <a:r>
                <a:rPr lang="en-US" altLang="ko-KR" sz="600" b="1" dirty="0" err="1">
                  <a:cs typeface="Arial" pitchFamily="34" charset="0"/>
                </a:rPr>
                <a:t>Penilai</a:t>
              </a:r>
              <a:r>
                <a:rPr lang="id-ID" altLang="ko-KR" sz="600" b="1" dirty="0">
                  <a:cs typeface="Arial" pitchFamily="34" charset="0"/>
                </a:rPr>
                <a:t> </a:t>
              </a:r>
              <a:endParaRPr lang="id-ID" altLang="ko-KR" sz="600" b="1" dirty="0" smtClean="0">
                <a:cs typeface="Arial" pitchFamily="34" charset="0"/>
              </a:endParaRPr>
            </a:p>
            <a:p>
              <a:pPr algn="ctr"/>
              <a:r>
                <a:rPr lang="id-ID" altLang="ko-KR" sz="600" b="1" dirty="0" smtClean="0">
                  <a:cs typeface="Arial" pitchFamily="34" charset="0"/>
                </a:rPr>
                <a:t>(</a:t>
              </a:r>
              <a:r>
                <a:rPr lang="id-ID" altLang="ko-KR" sz="600" b="1" dirty="0">
                  <a:cs typeface="Arial" pitchFamily="34" charset="0"/>
                </a:rPr>
                <a:t>Daring, Dokumentasi </a:t>
              </a:r>
              <a:r>
                <a:rPr lang="id-ID" altLang="ko-KR" sz="600" b="1" dirty="0" smtClean="0">
                  <a:cs typeface="Arial" pitchFamily="34" charset="0"/>
                </a:rPr>
                <a:t>Pendukung)</a:t>
              </a:r>
              <a:endParaRPr lang="ko-KR" altLang="en-US" sz="600" b="1" dirty="0">
                <a:cs typeface="Arial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221" y="5164958"/>
              <a:ext cx="266092" cy="296329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7460237" y="5093987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84" y="5167720"/>
              <a:ext cx="373685" cy="373685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7437559" y="5612385"/>
              <a:ext cx="78479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>
                  <a:cs typeface="Arial" pitchFamily="34" charset="0"/>
                </a:rPr>
                <a:t>Fact Finding</a:t>
              </a:r>
              <a:r>
                <a:rPr lang="id-ID" altLang="ko-KR" sz="700" b="1" i="1" dirty="0">
                  <a:cs typeface="Arial" pitchFamily="34" charset="0"/>
                </a:rPr>
                <a:t>/</a:t>
              </a:r>
            </a:p>
            <a:p>
              <a:pPr algn="ctr"/>
              <a:r>
                <a:rPr lang="id-ID" altLang="ko-KR" sz="700" b="1" i="1" dirty="0">
                  <a:cs typeface="Arial" pitchFamily="34" charset="0"/>
                </a:rPr>
                <a:t>Kunjungan Lapangan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636618" y="5076286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48" y="5132524"/>
              <a:ext cx="431550" cy="43155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600653" y="5572664"/>
              <a:ext cx="784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 err="1" smtClean="0">
                  <a:cs typeface="Arial" pitchFamily="34" charset="0"/>
                </a:rPr>
                <a:t>Penilaian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Hasil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Seleksi</a:t>
              </a:r>
              <a:r>
                <a:rPr lang="en-US" altLang="ko-KR" sz="700" b="1" i="1" dirty="0" smtClean="0">
                  <a:cs typeface="Arial" pitchFamily="34" charset="0"/>
                </a:rPr>
                <a:t>  &amp; </a:t>
              </a:r>
              <a:r>
                <a:rPr lang="en-US" altLang="ko-KR" sz="700" b="1" i="1" dirty="0" err="1" smtClean="0">
                  <a:cs typeface="Arial" pitchFamily="34" charset="0"/>
                </a:rPr>
                <a:t>Pemberian</a:t>
              </a:r>
              <a:r>
                <a:rPr lang="en-US" altLang="ko-KR" sz="700" b="1" i="1" dirty="0" smtClean="0">
                  <a:cs typeface="Arial" pitchFamily="34" charset="0"/>
                </a:rPr>
                <a:t> SK </a:t>
              </a:r>
              <a:r>
                <a:rPr lang="en-US" altLang="ko-KR" sz="700" b="1" i="1" dirty="0" err="1" smtClean="0">
                  <a:cs typeface="Arial" pitchFamily="34" charset="0"/>
                </a:rPr>
                <a:t>Pemenang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728964" y="5066260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22528">
              <a:off x="9895363" y="5124348"/>
              <a:ext cx="364114" cy="36411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9651910" y="5651220"/>
              <a:ext cx="784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i="1" dirty="0" err="1" smtClean="0">
                  <a:cs typeface="Arial" pitchFamily="34" charset="0"/>
                </a:rPr>
                <a:t>Pengumuman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Hasil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r>
                <a:rPr lang="en-US" altLang="ko-KR" sz="700" b="1" i="1" dirty="0" err="1" smtClean="0">
                  <a:cs typeface="Arial" pitchFamily="34" charset="0"/>
                </a:rPr>
                <a:t>Seleksi</a:t>
              </a:r>
              <a:r>
                <a:rPr lang="en-US" altLang="ko-KR" sz="700" b="1" i="1" dirty="0" smtClean="0">
                  <a:cs typeface="Arial" pitchFamily="34" charset="0"/>
                </a:rPr>
                <a:t> </a:t>
              </a:r>
              <a:endParaRPr lang="ko-KR" altLang="en-US" sz="700" b="1" dirty="0">
                <a:cs typeface="Arial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929037" y="1937587"/>
              <a:ext cx="687628" cy="9680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6870027" y="2227077"/>
              <a:ext cx="7847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700" b="1" dirty="0" err="1" smtClean="0">
                  <a:cs typeface="Arial" pitchFamily="34" charset="0"/>
                </a:rPr>
                <a:t>Pemilihan</a:t>
              </a:r>
              <a:r>
                <a:rPr lang="en-US" altLang="ko-KR" sz="700" b="1" dirty="0" smtClean="0">
                  <a:cs typeface="Arial" pitchFamily="34" charset="0"/>
                </a:rPr>
                <a:t> </a:t>
              </a:r>
              <a:r>
                <a:rPr lang="en-US" altLang="ko-KR" sz="700" b="1" dirty="0" err="1" smtClean="0">
                  <a:cs typeface="Arial" pitchFamily="34" charset="0"/>
                </a:rPr>
                <a:t>Juara</a:t>
              </a:r>
              <a:r>
                <a:rPr lang="en-US" altLang="ko-KR" sz="700" b="1" dirty="0" smtClean="0">
                  <a:cs typeface="Arial" pitchFamily="34" charset="0"/>
                </a:rPr>
                <a:t> </a:t>
              </a:r>
              <a:r>
                <a:rPr lang="en-US" altLang="ko-KR" sz="700" b="1" dirty="0" err="1" smtClean="0">
                  <a:cs typeface="Arial" pitchFamily="34" charset="0"/>
                </a:rPr>
                <a:t>Favorit</a:t>
              </a:r>
              <a:r>
                <a:rPr lang="en-US" altLang="ko-KR" sz="700" b="1" dirty="0" smtClean="0">
                  <a:cs typeface="Arial" pitchFamily="34" charset="0"/>
                </a:rPr>
                <a:t> </a:t>
              </a:r>
              <a:r>
                <a:rPr lang="en-US" altLang="ko-KR" sz="700" b="1" dirty="0" err="1" smtClean="0">
                  <a:cs typeface="Arial" pitchFamily="34" charset="0"/>
                </a:rPr>
                <a:t>dengan</a:t>
              </a:r>
              <a:r>
                <a:rPr lang="en-US" altLang="ko-KR" sz="700" b="1" dirty="0" smtClean="0">
                  <a:cs typeface="Arial" pitchFamily="34" charset="0"/>
                </a:rPr>
                <a:t> Polling</a:t>
              </a:r>
              <a:endParaRPr lang="ko-KR" altLang="en-US" sz="700" b="1" dirty="0">
                <a:cs typeface="Arial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252" y="1983340"/>
              <a:ext cx="276985" cy="276985"/>
            </a:xfrm>
            <a:prstGeom prst="rect">
              <a:avLst/>
            </a:prstGeom>
            <a:effectLst>
              <a:outerShdw blurRad="1079500" dist="2540000" dir="21540000" sx="1000" sy="1000" algn="ctr" rotWithShape="0">
                <a:schemeClr val="tx1"/>
              </a:outerShdw>
              <a:reflection stA="14000" endPos="65000" dir="5400000" sy="-100000" algn="bl" rotWithShape="0"/>
            </a:effectLst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3933586" y="5233917"/>
              <a:ext cx="784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err="1" smtClean="0">
                  <a:solidFill>
                    <a:schemeClr val="bg1"/>
                  </a:solidFill>
                  <a:cs typeface="Arial" pitchFamily="34" charset="0"/>
                </a:rPr>
                <a:t>Pengajuan</a:t>
              </a:r>
              <a:r>
                <a:rPr lang="en-US" altLang="ko-KR" sz="800" b="1" dirty="0" smtClean="0">
                  <a:solidFill>
                    <a:schemeClr val="bg1"/>
                  </a:solidFill>
                  <a:cs typeface="Arial" pitchFamily="34" charset="0"/>
                </a:rPr>
                <a:t> Proposal  Online </a:t>
              </a:r>
            </a:p>
            <a:p>
              <a:pPr algn="ctr"/>
              <a:endParaRPr lang="ko-KR" altLang="en-US" sz="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3740595" y="2248716"/>
              <a:ext cx="784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dirty="0" err="1" smtClean="0">
                  <a:solidFill>
                    <a:schemeClr val="bg1"/>
                  </a:solidFill>
                  <a:cs typeface="Arial" pitchFamily="34" charset="0"/>
                </a:rPr>
                <a:t>Pengajuan</a:t>
              </a:r>
              <a:r>
                <a:rPr lang="en-US" altLang="ko-KR" sz="700" b="1" dirty="0" smtClean="0">
                  <a:solidFill>
                    <a:schemeClr val="bg1"/>
                  </a:solidFill>
                  <a:cs typeface="Arial" pitchFamily="34" charset="0"/>
                </a:rPr>
                <a:t> Proposal Online </a:t>
              </a:r>
            </a:p>
            <a:p>
              <a:pPr algn="ctr"/>
              <a:endParaRPr lang="ko-KR" altLang="en-US" sz="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3" name="Pentagon 62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4801918" y="1767043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4802363" y="1927603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66" name="Pentagon 65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5880154" y="1748996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5880793" y="1910763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68" name="Pentagon 67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7853649" y="1740316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7854288" y="1902083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0" name="Pentagon 69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8865561" y="1721856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8866200" y="1883623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2" name="Pentagon 71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9759369" y="1709633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9760008" y="1871400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AF96712C-C63C-4139-9E9E-10AB13AF04E5}"/>
                </a:ext>
              </a:extLst>
            </p:cNvPr>
            <p:cNvCxnSpPr/>
            <p:nvPr/>
          </p:nvCxnSpPr>
          <p:spPr>
            <a:xfrm flipH="1">
              <a:off x="1093303" y="4082667"/>
              <a:ext cx="10689619" cy="24693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2432700" y="3982526"/>
              <a:ext cx="790042" cy="203148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+mj-lt"/>
                </a:rPr>
                <a:t>MULAI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80" name="Text Placeholder 2"/>
            <p:cNvSpPr txBox="1">
              <a:spLocks/>
            </p:cNvSpPr>
            <p:nvPr/>
          </p:nvSpPr>
          <p:spPr>
            <a:xfrm rot="16200000">
              <a:off x="1967962" y="3170173"/>
              <a:ext cx="1319166" cy="280701"/>
            </a:xfrm>
            <a:prstGeom prst="rect">
              <a:avLst/>
            </a:prstGeom>
          </p:spPr>
          <p:txBody>
            <a:bodyPr anchor="ctr"/>
            <a:lstStyle>
              <a:lvl1pPr marL="0" marR="0" indent="0" algn="ctr" defTabSz="914400" rtl="0" eaLnBrk="1" fontAlgn="auto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i="1" dirty="0" smtClean="0">
                  <a:solidFill>
                    <a:schemeClr val="tx1"/>
                  </a:solidFill>
                </a:rPr>
                <a:t>Proses </a:t>
              </a:r>
              <a:r>
                <a:rPr lang="en-US" sz="1000" b="1" i="1" dirty="0" err="1" smtClean="0">
                  <a:solidFill>
                    <a:schemeClr val="tx1"/>
                  </a:solidFill>
                </a:rPr>
                <a:t>Paralel</a:t>
              </a:r>
              <a:endParaRPr lang="en-US" sz="1000" b="1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81" name="Text Placeholder 2"/>
            <p:cNvSpPr txBox="1">
              <a:spLocks/>
            </p:cNvSpPr>
            <p:nvPr/>
          </p:nvSpPr>
          <p:spPr>
            <a:xfrm rot="16200000">
              <a:off x="1954646" y="4694363"/>
              <a:ext cx="1319166" cy="280701"/>
            </a:xfrm>
            <a:prstGeom prst="rect">
              <a:avLst/>
            </a:prstGeom>
          </p:spPr>
          <p:txBody>
            <a:bodyPr anchor="ctr"/>
            <a:lstStyle>
              <a:lvl1pPr marL="0" marR="0" indent="0" algn="ctr" defTabSz="914400" rtl="0" eaLnBrk="1" fontAlgn="auto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i="1" dirty="0" smtClean="0">
                  <a:solidFill>
                    <a:schemeClr val="tx1"/>
                  </a:solidFill>
                </a:rPr>
                <a:t>Proses </a:t>
              </a:r>
              <a:r>
                <a:rPr lang="en-US" sz="1000" b="1" i="1" dirty="0" err="1" smtClean="0">
                  <a:solidFill>
                    <a:schemeClr val="tx1"/>
                  </a:solidFill>
                </a:rPr>
                <a:t>Paralel</a:t>
              </a:r>
              <a:endParaRPr lang="en-US" sz="1000" b="1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82" name="Pentagon 81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5133031" y="4925725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5133594" y="5070696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4" name="Pentagon 83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6274637" y="4934846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6275276" y="5096613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6" name="Pentagon 85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6910792" y="1768014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6911431" y="1929781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8" name="Pentagon 87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7447126" y="4922017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7447765" y="5071084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90" name="Pentagon 89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8620411" y="4915825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8621050" y="5077592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92" name="Pentagon 91">
              <a:extLst>
                <a:ext uri="{FF2B5EF4-FFF2-40B4-BE49-F238E27FC236}">
                  <a16:creationId xmlns="" xmlns:a16="http://schemas.microsoft.com/office/drawing/2014/main" id="{0209257B-DBE5-4BAD-993E-FDDD058666E2}"/>
                </a:ext>
              </a:extLst>
            </p:cNvPr>
            <p:cNvSpPr/>
            <p:nvPr/>
          </p:nvSpPr>
          <p:spPr>
            <a:xfrm>
              <a:off x="9728964" y="4891595"/>
              <a:ext cx="764681" cy="162976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3" name="Isosceles Triangle 92">
              <a:extLst>
                <a:ext uri="{FF2B5EF4-FFF2-40B4-BE49-F238E27FC236}">
                  <a16:creationId xmlns="" xmlns:a16="http://schemas.microsoft.com/office/drawing/2014/main" id="{B08C0D4D-9896-449D-93AF-72AF863B3D65}"/>
                </a:ext>
              </a:extLst>
            </p:cNvPr>
            <p:cNvSpPr/>
            <p:nvPr/>
          </p:nvSpPr>
          <p:spPr>
            <a:xfrm rot="10800000">
              <a:off x="9729603" y="5053362"/>
              <a:ext cx="140497" cy="173769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399030" y="3466408"/>
              <a:ext cx="1425070" cy="96806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10482129" y="4073354"/>
              <a:ext cx="1258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 smtClean="0">
                  <a:cs typeface="Arial" pitchFamily="34" charset="0"/>
                </a:rPr>
                <a:t>PEMBERIAN PENGHARGAAN </a:t>
              </a:r>
              <a:endParaRPr lang="ko-KR" altLang="en-US" sz="900" b="1" dirty="0">
                <a:cs typeface="Arial" pitchFamily="34" charset="0"/>
              </a:endParaRP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2320" y="3626290"/>
              <a:ext cx="498490" cy="426212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>
              <a:off x="3955585" y="4831452"/>
              <a:ext cx="299541" cy="29607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3778579" y="1869116"/>
              <a:ext cx="299541" cy="29607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3703593" y="1881959"/>
              <a:ext cx="28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3945179" y="4841137"/>
              <a:ext cx="28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643781" y="1554766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4586826" y="1589163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1.a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5747942" y="1522844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5690987" y="1557241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1.b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779267" y="1530519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6722312" y="1564916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1.c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7699960" y="1549552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7643005" y="1583949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1.d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8715791" y="1508918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658836" y="1543315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1.e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9654299" y="1488527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9597344" y="1522924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1.f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961609" y="4710746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4904654" y="4745143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.a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6106333" y="4727888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6049378" y="4762285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2.b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298614" y="4716960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7241659" y="4751357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2.c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8480534" y="4673821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423579" y="4708218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2.d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9553189" y="4734111"/>
              <a:ext cx="299541" cy="296070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9496234" y="4768508"/>
              <a:ext cx="4134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chemeClr val="bg1"/>
                  </a:solidFill>
                  <a:cs typeface="Arial" pitchFamily="34" charset="0"/>
                </a:rPr>
                <a:t>2.e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771032" y="5070696"/>
              <a:ext cx="1740970" cy="1392689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err="1" smtClean="0">
                  <a:cs typeface="Arial" pitchFamily="34" charset="0"/>
                </a:rPr>
                <a:t>Penjaringan</a:t>
              </a:r>
              <a:r>
                <a:rPr lang="en-US" altLang="ko-KR" sz="1100" b="1" dirty="0" smtClean="0">
                  <a:cs typeface="Arial" pitchFamily="34" charset="0"/>
                </a:rPr>
                <a:t> </a:t>
              </a:r>
              <a:r>
                <a:rPr lang="en-US" altLang="ko-KR" sz="1050" b="1" dirty="0" err="1" smtClean="0">
                  <a:cs typeface="Arial" pitchFamily="34" charset="0"/>
                </a:rPr>
                <a:t>Inovasi</a:t>
              </a:r>
              <a:r>
                <a:rPr lang="en-US" altLang="ko-KR" sz="1050" b="1" dirty="0" smtClean="0">
                  <a:cs typeface="Arial" pitchFamily="34" charset="0"/>
                </a:rPr>
                <a:t> </a:t>
              </a:r>
              <a:r>
                <a:rPr lang="en-US" altLang="ko-KR" sz="1050" b="1" dirty="0" err="1" smtClean="0">
                  <a:cs typeface="Arial" pitchFamily="34" charset="0"/>
                </a:rPr>
                <a:t>Masyarakat</a:t>
              </a:r>
              <a:r>
                <a:rPr lang="en-US" altLang="ko-KR" sz="1050" b="1" dirty="0" smtClean="0">
                  <a:cs typeface="Arial" pitchFamily="34" charset="0"/>
                </a:rPr>
                <a:t>: </a:t>
              </a:r>
            </a:p>
            <a:p>
              <a:pPr algn="ctr"/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Diajukan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oleh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Masyarakat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id-ID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dan disetujui oleh lembaga yang menangani kelitbangan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Kabupaten</a:t>
              </a:r>
              <a:r>
                <a:rPr lang="id-ID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/Kota di Jawa Tengah</a:t>
              </a:r>
              <a:endParaRPr lang="ko-KR" altLang="en-US" sz="105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EC08B716-79BE-4169-94ED-1C45824AE3B3}"/>
                </a:ext>
              </a:extLst>
            </p:cNvPr>
            <p:cNvSpPr txBox="1"/>
            <p:nvPr/>
          </p:nvSpPr>
          <p:spPr>
            <a:xfrm>
              <a:off x="845586" y="1557241"/>
              <a:ext cx="1586424" cy="15465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 err="1" smtClean="0">
                  <a:cs typeface="Arial" pitchFamily="34" charset="0"/>
                </a:rPr>
                <a:t>Lomba</a:t>
              </a:r>
              <a:r>
                <a:rPr lang="en-US" altLang="ko-KR" sz="1050" b="1" dirty="0" smtClean="0">
                  <a:cs typeface="Arial" pitchFamily="34" charset="0"/>
                </a:rPr>
                <a:t> KRENOVA :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Diajukan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oleh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Masyarakat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melalui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id-ID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Lembaga yang menangani Kelitbangan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Kabupaten</a:t>
              </a:r>
              <a:r>
                <a:rPr lang="en-US" altLang="ko-KR" sz="1050" dirty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/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Kota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lomba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Krenova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tingkat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050" dirty="0" err="1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Kabupaten</a:t>
              </a:r>
              <a:r>
                <a:rPr lang="en-US" altLang="ko-KR" sz="1050" dirty="0" smtClean="0">
                  <a:solidFill>
                    <a:schemeClr val="accent5">
                      <a:lumMod val="75000"/>
                    </a:schemeClr>
                  </a:solidFill>
                  <a:cs typeface="Arial" pitchFamily="34" charset="0"/>
                </a:rPr>
                <a:t>/Kota.</a:t>
              </a:r>
              <a:endParaRPr lang="ko-KR" altLang="en-US" sz="105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6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45155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err="1" smtClean="0">
                <a:solidFill>
                  <a:schemeClr val="tx1"/>
                </a:solidFill>
              </a:rPr>
              <a:t>Pendaftaran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melalui</a:t>
            </a:r>
            <a:r>
              <a:rPr lang="en-US" sz="2000" b="1" dirty="0">
                <a:solidFill>
                  <a:schemeClr val="tx1"/>
                </a:solidFill>
              </a:rPr>
              <a:t> Website : </a:t>
            </a:r>
            <a:r>
              <a:rPr lang="en-US" sz="2000" b="1" i="1" dirty="0">
                <a:solidFill>
                  <a:schemeClr val="bg1"/>
                </a:solidFill>
              </a:rPr>
              <a:t>http://pindah.jatengprov.go.id/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42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110" r="1404" b="4703"/>
          <a:stretch/>
        </p:blipFill>
        <p:spPr>
          <a:xfrm>
            <a:off x="0" y="451557"/>
            <a:ext cx="12192000" cy="640644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13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smtClean="0"/>
              <a:t>Proses </a:t>
            </a:r>
            <a:r>
              <a:rPr lang="en-US" sz="4400" dirty="0" err="1" smtClean="0"/>
              <a:t>Penilaian</a:t>
            </a: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2AA24F-A199-4004-A2BB-B731A01696BC}"/>
              </a:ext>
            </a:extLst>
          </p:cNvPr>
          <p:cNvSpPr/>
          <p:nvPr/>
        </p:nvSpPr>
        <p:spPr>
          <a:xfrm>
            <a:off x="0" y="4412052"/>
            <a:ext cx="12192000" cy="24794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36A8F34-9D70-4F25-A1CF-17C4A4D9E82D}"/>
              </a:ext>
            </a:extLst>
          </p:cNvPr>
          <p:cNvGrpSpPr/>
          <p:nvPr/>
        </p:nvGrpSpPr>
        <p:grpSpPr>
          <a:xfrm>
            <a:off x="3200879" y="4518898"/>
            <a:ext cx="2507908" cy="2362145"/>
            <a:chOff x="-371991" y="1051712"/>
            <a:chExt cx="3931978" cy="311469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6DC6699-C368-436D-9EAB-D576A4006C31}"/>
                </a:ext>
              </a:extLst>
            </p:cNvPr>
            <p:cNvSpPr txBox="1"/>
            <p:nvPr/>
          </p:nvSpPr>
          <p:spPr>
            <a:xfrm>
              <a:off x="-371991" y="1051712"/>
              <a:ext cx="3859356" cy="405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cs typeface="Arial" pitchFamily="34" charset="0"/>
                </a:rPr>
                <a:t>Proses </a:t>
              </a:r>
              <a:r>
                <a:rPr lang="en-US" altLang="ko-KR" sz="1400" b="1" dirty="0" err="1" smtClean="0">
                  <a:solidFill>
                    <a:schemeClr val="bg1"/>
                  </a:solidFill>
                  <a:cs typeface="Arial" pitchFamily="34" charset="0"/>
                </a:rPr>
                <a:t>Verifikasi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663A193-0B40-4591-9B11-00F6D552E91A}"/>
                </a:ext>
              </a:extLst>
            </p:cNvPr>
            <p:cNvSpPr txBox="1"/>
            <p:nvPr/>
          </p:nvSpPr>
          <p:spPr>
            <a:xfrm>
              <a:off x="-285332" y="1487927"/>
              <a:ext cx="3845319" cy="267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Seleksi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Administrasi</a:t>
              </a:r>
              <a:r>
                <a:rPr lang="id-ID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, </a:t>
              </a:r>
              <a:r>
                <a:rPr lang="id-ID" altLang="ko-KR" sz="1200" dirty="0">
                  <a:solidFill>
                    <a:schemeClr val="bg1"/>
                  </a:solidFill>
                  <a:cs typeface="Arial" pitchFamily="34" charset="0"/>
                </a:rPr>
                <a:t>Substansi,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dilanjutkan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dengan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seleksi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Presentasi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untuk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menentukan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Pemenang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Utama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dan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Pemenang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Harapan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Sedangkan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Pemenang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Favorit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ditentukan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menggunakan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i="1" dirty="0" smtClean="0">
                  <a:solidFill>
                    <a:schemeClr val="bg1"/>
                  </a:solidFill>
                  <a:cs typeface="Arial" pitchFamily="34" charset="0"/>
                </a:rPr>
                <a:t>Poll</a:t>
              </a:r>
              <a:r>
                <a:rPr lang="id-ID" altLang="ko-KR" sz="1200" i="1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r>
                <a:rPr lang="en-US" altLang="ko-KR" sz="1200" i="1" dirty="0" err="1" smtClean="0">
                  <a:solidFill>
                    <a:schemeClr val="bg1"/>
                  </a:solidFill>
                  <a:cs typeface="Arial" pitchFamily="34" charset="0"/>
                </a:rPr>
                <a:t>ng</a:t>
              </a:r>
              <a:endParaRPr lang="en-US" altLang="ko-KR" sz="1200" i="1" dirty="0" smtClean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" name="Regular Pentagon 3">
            <a:extLst>
              <a:ext uri="{FF2B5EF4-FFF2-40B4-BE49-F238E27FC236}">
                <a16:creationId xmlns="" xmlns:a16="http://schemas.microsoft.com/office/drawing/2014/main" id="{007613A2-BBB7-41FB-AE33-0F735DC63FE4}"/>
              </a:ext>
            </a:extLst>
          </p:cNvPr>
          <p:cNvSpPr/>
          <p:nvPr/>
        </p:nvSpPr>
        <p:spPr>
          <a:xfrm>
            <a:off x="6436712" y="1729922"/>
            <a:ext cx="1693255" cy="1612623"/>
          </a:xfrm>
          <a:prstGeom prst="pen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173A031-007A-48ED-AE10-4FE0BD41F220}"/>
              </a:ext>
            </a:extLst>
          </p:cNvPr>
          <p:cNvGrpSpPr/>
          <p:nvPr/>
        </p:nvGrpSpPr>
        <p:grpSpPr>
          <a:xfrm>
            <a:off x="659711" y="4373227"/>
            <a:ext cx="2178491" cy="2507817"/>
            <a:chOff x="-388716" y="945601"/>
            <a:chExt cx="3859355" cy="178865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C78E069-0E8C-4EFE-AD66-D9139AC14BF3}"/>
                </a:ext>
              </a:extLst>
            </p:cNvPr>
            <p:cNvSpPr txBox="1"/>
            <p:nvPr/>
          </p:nvSpPr>
          <p:spPr>
            <a:xfrm>
              <a:off x="-388716" y="945601"/>
              <a:ext cx="3859355" cy="3731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err="1" smtClean="0">
                  <a:solidFill>
                    <a:schemeClr val="bg1"/>
                  </a:solidFill>
                  <a:cs typeface="Arial" pitchFamily="34" charset="0"/>
                </a:rPr>
                <a:t>Penil</a:t>
              </a:r>
              <a:r>
                <a:rPr lang="id-ID" altLang="ko-KR" sz="1400" b="1" dirty="0" smtClean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r>
                <a:rPr lang="en-US" altLang="ko-KR" sz="1400" b="1" dirty="0" err="1" smtClean="0">
                  <a:solidFill>
                    <a:schemeClr val="bg1"/>
                  </a:solidFill>
                  <a:cs typeface="Arial" pitchFamily="34" charset="0"/>
                </a:rPr>
                <a:t>ian</a:t>
              </a:r>
              <a:r>
                <a:rPr lang="en-US" altLang="ko-KR" sz="1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bg1"/>
                  </a:solidFill>
                  <a:cs typeface="Arial" pitchFamily="34" charset="0"/>
                </a:rPr>
                <a:t>Administrasi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54A10CA-A0FF-4EE7-85AE-E3FFCEB96799}"/>
                </a:ext>
              </a:extLst>
            </p:cNvPr>
            <p:cNvSpPr txBox="1"/>
            <p:nvPr/>
          </p:nvSpPr>
          <p:spPr>
            <a:xfrm>
              <a:off x="-388716" y="1285450"/>
              <a:ext cx="3845318" cy="144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 err="1">
                  <a:solidFill>
                    <a:schemeClr val="bg1"/>
                  </a:solidFill>
                </a:rPr>
                <a:t>Semua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usulan</a:t>
              </a:r>
              <a:r>
                <a:rPr lang="en-US" sz="1200" dirty="0">
                  <a:solidFill>
                    <a:schemeClr val="bg1"/>
                  </a:solidFill>
                </a:rPr>
                <a:t> yang </a:t>
              </a:r>
              <a:r>
                <a:rPr lang="en-US" sz="1200" dirty="0" err="1">
                  <a:solidFill>
                    <a:schemeClr val="bg1"/>
                  </a:solidFill>
                </a:rPr>
                <a:t>masuk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akan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diseleksi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kelengkapan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administrasinya</a:t>
              </a:r>
              <a:r>
                <a:rPr lang="en-US" sz="1200" dirty="0" smtClean="0">
                  <a:solidFill>
                    <a:schemeClr val="bg1"/>
                  </a:solidFill>
                </a:rPr>
                <a:t>,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berdasarkan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kelengkapan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dan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kesesuaian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dengan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Panduan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75321ED-8401-4C3C-A381-A274F3016E1B}"/>
              </a:ext>
            </a:extLst>
          </p:cNvPr>
          <p:cNvGrpSpPr/>
          <p:nvPr/>
        </p:nvGrpSpPr>
        <p:grpSpPr>
          <a:xfrm>
            <a:off x="6056086" y="4458549"/>
            <a:ext cx="2498770" cy="1619832"/>
            <a:chOff x="-1122321" y="1006455"/>
            <a:chExt cx="3928952" cy="161983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4C752BA-150A-4074-89F2-2CD6FF0D5A78}"/>
                </a:ext>
              </a:extLst>
            </p:cNvPr>
            <p:cNvSpPr txBox="1"/>
            <p:nvPr/>
          </p:nvSpPr>
          <p:spPr>
            <a:xfrm>
              <a:off x="-1122321" y="1006455"/>
              <a:ext cx="3859356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1400" b="1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Penetapan</a:t>
              </a:r>
              <a:r>
                <a:rPr lang="en-US" sz="1400" b="1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Calon</a:t>
              </a:r>
              <a:r>
                <a:rPr lang="en-US" sz="1400" b="1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Penerima</a:t>
              </a:r>
              <a:r>
                <a:rPr lang="en-US" sz="1400" b="1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Penghargaan</a:t>
              </a:r>
              <a:endParaRPr lang="en-US" sz="14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948C1F5-A3CC-49CA-B47C-D4A7608A2295}"/>
                </a:ext>
              </a:extLst>
            </p:cNvPr>
            <p:cNvSpPr txBox="1"/>
            <p:nvPr/>
          </p:nvSpPr>
          <p:spPr>
            <a:xfrm>
              <a:off x="-1038689" y="1702957"/>
              <a:ext cx="3845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Penerima</a:t>
              </a:r>
              <a:r>
                <a:rPr lang="en-US" sz="1200" dirty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Penghargaan</a:t>
              </a:r>
              <a:r>
                <a:rPr lang="en-US" sz="1200" dirty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ditetapkan</a:t>
              </a:r>
              <a:r>
                <a:rPr lang="en-US" sz="1200" dirty="0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id-ID" sz="1200" dirty="0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melalui Keputusan</a:t>
              </a:r>
              <a:r>
                <a:rPr lang="en-US" sz="1200" dirty="0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Gubernur</a:t>
              </a:r>
              <a:r>
                <a:rPr lang="en-US" sz="1200" dirty="0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Jawa</a:t>
              </a:r>
              <a:r>
                <a:rPr lang="en-US" sz="1200" dirty="0" smtClean="0">
                  <a:solidFill>
                    <a:schemeClr val="bg1"/>
                  </a:solidFill>
                  <a:ea typeface="Times New Roman" pitchFamily="18" charset="0"/>
                  <a:cs typeface="Tahoma" pitchFamily="34" charset="0"/>
                </a:rPr>
                <a:t> Tengah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2F724C3-D3AC-4AE2-9D63-89C6322F60AC}"/>
              </a:ext>
            </a:extLst>
          </p:cNvPr>
          <p:cNvGrpSpPr/>
          <p:nvPr/>
        </p:nvGrpSpPr>
        <p:grpSpPr>
          <a:xfrm>
            <a:off x="9485406" y="4578316"/>
            <a:ext cx="1617740" cy="1660891"/>
            <a:chOff x="-475010" y="1114177"/>
            <a:chExt cx="3859356" cy="166089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3BCC363-A1DE-4DE3-AEB2-BAFA71852DA1}"/>
                </a:ext>
              </a:extLst>
            </p:cNvPr>
            <p:cNvSpPr txBox="1"/>
            <p:nvPr/>
          </p:nvSpPr>
          <p:spPr>
            <a:xfrm>
              <a:off x="-475010" y="1114177"/>
              <a:ext cx="38593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cs typeface="Arial" pitchFamily="34" charset="0"/>
                </a:rPr>
                <a:t>Tim </a:t>
              </a:r>
              <a:r>
                <a:rPr lang="en-US" altLang="ko-KR" sz="1400" b="1" dirty="0" err="1" smtClean="0">
                  <a:solidFill>
                    <a:schemeClr val="bg1"/>
                  </a:solidFill>
                  <a:cs typeface="Arial" pitchFamily="34" charset="0"/>
                </a:rPr>
                <a:t>Penilai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FAA0374-1741-4DE7-8FA5-80D07D9C408F}"/>
                </a:ext>
              </a:extLst>
            </p:cNvPr>
            <p:cNvSpPr txBox="1"/>
            <p:nvPr/>
          </p:nvSpPr>
          <p:spPr>
            <a:xfrm>
              <a:off x="-460973" y="1759405"/>
              <a:ext cx="38453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Unsur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Penilai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:</a:t>
              </a: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lphaLcParenR"/>
              </a:pPr>
              <a:r>
                <a:rPr lang="id-ID" sz="1200" dirty="0" smtClean="0">
                  <a:solidFill>
                    <a:schemeClr val="bg1"/>
                  </a:solidFill>
                  <a:cs typeface="Tahoma" pitchFamily="34" charset="0"/>
                </a:rPr>
                <a:t>Akademisi</a:t>
              </a:r>
              <a:r>
                <a:rPr lang="id-ID" sz="1200" dirty="0">
                  <a:solidFill>
                    <a:schemeClr val="bg1"/>
                  </a:solidFill>
                  <a:cs typeface="Tahoma" pitchFamily="34" charset="0"/>
                </a:rPr>
                <a:t>;</a:t>
              </a: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lphaLcParenR"/>
              </a:pPr>
              <a:r>
                <a:rPr lang="id-ID" sz="1200" dirty="0" smtClean="0">
                  <a:solidFill>
                    <a:schemeClr val="bg1"/>
                  </a:solidFill>
                  <a:cs typeface="Tahoma" pitchFamily="34" charset="0"/>
                </a:rPr>
                <a:t>Praktisi;</a:t>
              </a: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lphaLcParenR"/>
              </a:pPr>
              <a:r>
                <a:rPr lang="id-ID" sz="1200" dirty="0" smtClean="0">
                  <a:solidFill>
                    <a:schemeClr val="bg1"/>
                  </a:solidFill>
                  <a:cs typeface="Tahoma" pitchFamily="34" charset="0"/>
                </a:rPr>
                <a:t>Bisnis</a:t>
              </a:r>
              <a:r>
                <a:rPr lang="id-ID" sz="1200" dirty="0">
                  <a:solidFill>
                    <a:schemeClr val="bg1"/>
                  </a:solidFill>
                  <a:cs typeface="Tahoma" pitchFamily="34" charset="0"/>
                </a:rPr>
                <a:t>;</a:t>
              </a: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lphaLcParenR"/>
              </a:pPr>
              <a:r>
                <a:rPr lang="id-ID" sz="1200" dirty="0" smtClean="0">
                  <a:solidFill>
                    <a:schemeClr val="bg1"/>
                  </a:solidFill>
                  <a:cs typeface="Tahoma" pitchFamily="34" charset="0"/>
                </a:rPr>
                <a:t>Komunitas</a:t>
              </a:r>
              <a:r>
                <a:rPr lang="id-ID" sz="1200" dirty="0">
                  <a:solidFill>
                    <a:schemeClr val="bg1"/>
                  </a:solidFill>
                  <a:cs typeface="Tahoma" pitchFamily="34" charset="0"/>
                </a:rPr>
                <a:t>;</a:t>
              </a:r>
            </a:p>
          </p:txBody>
        </p:sp>
      </p:grpSp>
      <p:sp>
        <p:nvSpPr>
          <p:cNvPr id="21" name="Regular Pentagon 34">
            <a:extLst>
              <a:ext uri="{FF2B5EF4-FFF2-40B4-BE49-F238E27FC236}">
                <a16:creationId xmlns="" xmlns:a16="http://schemas.microsoft.com/office/drawing/2014/main" id="{2F760AEF-FDF1-44A1-B121-B84B8062B74F}"/>
              </a:ext>
            </a:extLst>
          </p:cNvPr>
          <p:cNvSpPr/>
          <p:nvPr/>
        </p:nvSpPr>
        <p:spPr>
          <a:xfrm>
            <a:off x="9696003" y="2192408"/>
            <a:ext cx="1234795" cy="1175995"/>
          </a:xfrm>
          <a:prstGeom prst="pent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2" name="Regular Pentagon 35">
            <a:extLst>
              <a:ext uri="{FF2B5EF4-FFF2-40B4-BE49-F238E27FC236}">
                <a16:creationId xmlns="" xmlns:a16="http://schemas.microsoft.com/office/drawing/2014/main" id="{C070460C-887F-4203-B5A4-E3F965DEAB04}"/>
              </a:ext>
            </a:extLst>
          </p:cNvPr>
          <p:cNvSpPr/>
          <p:nvPr/>
        </p:nvSpPr>
        <p:spPr>
          <a:xfrm>
            <a:off x="3956042" y="2487377"/>
            <a:ext cx="1234795" cy="1175995"/>
          </a:xfrm>
          <a:prstGeom prst="pen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3" name="Regular Pentagon 36">
            <a:extLst>
              <a:ext uri="{FF2B5EF4-FFF2-40B4-BE49-F238E27FC236}">
                <a16:creationId xmlns="" xmlns:a16="http://schemas.microsoft.com/office/drawing/2014/main" id="{33BA57ED-0D22-4D7C-9050-AA2829AA8700}"/>
              </a:ext>
            </a:extLst>
          </p:cNvPr>
          <p:cNvSpPr/>
          <p:nvPr/>
        </p:nvSpPr>
        <p:spPr>
          <a:xfrm>
            <a:off x="1373100" y="2979733"/>
            <a:ext cx="878061" cy="836248"/>
          </a:xfrm>
          <a:prstGeom prst="pent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F40E10F5-BD09-4568-8A6D-36239978B38E}"/>
              </a:ext>
            </a:extLst>
          </p:cNvPr>
          <p:cNvCxnSpPr>
            <a:cxnSpLocks/>
          </p:cNvCxnSpPr>
          <p:nvPr/>
        </p:nvCxnSpPr>
        <p:spPr>
          <a:xfrm>
            <a:off x="4548337" y="3670104"/>
            <a:ext cx="0" cy="695001"/>
          </a:xfrm>
          <a:prstGeom prst="straightConnector1">
            <a:avLst/>
          </a:prstGeom>
          <a:ln w="317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DE0C8D4D-6001-4DF9-A84A-584BB53A0FAA}"/>
              </a:ext>
            </a:extLst>
          </p:cNvPr>
          <p:cNvCxnSpPr>
            <a:cxnSpLocks/>
          </p:cNvCxnSpPr>
          <p:nvPr/>
        </p:nvCxnSpPr>
        <p:spPr>
          <a:xfrm>
            <a:off x="1810926" y="3815981"/>
            <a:ext cx="2409" cy="549124"/>
          </a:xfrm>
          <a:prstGeom prst="straightConnector1">
            <a:avLst/>
          </a:prstGeom>
          <a:ln w="31750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B2D0B133-BCB7-436B-8F08-86F91E59919F}"/>
              </a:ext>
            </a:extLst>
          </p:cNvPr>
          <p:cNvCxnSpPr>
            <a:cxnSpLocks/>
          </p:cNvCxnSpPr>
          <p:nvPr/>
        </p:nvCxnSpPr>
        <p:spPr>
          <a:xfrm>
            <a:off x="10313400" y="3368402"/>
            <a:ext cx="8770" cy="1018960"/>
          </a:xfrm>
          <a:prstGeom prst="straightConnector1">
            <a:avLst/>
          </a:prstGeom>
          <a:ln w="31750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0967C8AA-839C-4265-92AD-DFAB1197F562}"/>
              </a:ext>
            </a:extLst>
          </p:cNvPr>
          <p:cNvCxnSpPr>
            <a:cxnSpLocks/>
          </p:cNvCxnSpPr>
          <p:nvPr/>
        </p:nvCxnSpPr>
        <p:spPr>
          <a:xfrm flipH="1">
            <a:off x="7283340" y="3330035"/>
            <a:ext cx="6259" cy="1002190"/>
          </a:xfrm>
          <a:prstGeom prst="straightConnector1">
            <a:avLst/>
          </a:prstGeom>
          <a:ln w="31750">
            <a:solidFill>
              <a:schemeClr val="accent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rallelogram 30">
            <a:extLst>
              <a:ext uri="{FF2B5EF4-FFF2-40B4-BE49-F238E27FC236}">
                <a16:creationId xmlns="" xmlns:a16="http://schemas.microsoft.com/office/drawing/2014/main" id="{48F0EFB4-F987-4829-92E0-46CAE2921DF2}"/>
              </a:ext>
            </a:extLst>
          </p:cNvPr>
          <p:cNvSpPr/>
          <p:nvPr/>
        </p:nvSpPr>
        <p:spPr>
          <a:xfrm flipH="1">
            <a:off x="4374271" y="2943150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Freeform 18">
            <a:extLst>
              <a:ext uri="{FF2B5EF4-FFF2-40B4-BE49-F238E27FC236}">
                <a16:creationId xmlns="" xmlns:a16="http://schemas.microsoft.com/office/drawing/2014/main" id="{F616EEE4-A218-4E72-89F1-0D5FB700B3F8}"/>
              </a:ext>
            </a:extLst>
          </p:cNvPr>
          <p:cNvSpPr/>
          <p:nvPr/>
        </p:nvSpPr>
        <p:spPr>
          <a:xfrm>
            <a:off x="9751517" y="165188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ounded Rectangle 51">
            <a:extLst>
              <a:ext uri="{FF2B5EF4-FFF2-40B4-BE49-F238E27FC236}">
                <a16:creationId xmlns=""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1533868" y="3174342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Chord 14">
            <a:extLst>
              <a:ext uri="{FF2B5EF4-FFF2-40B4-BE49-F238E27FC236}">
                <a16:creationId xmlns=""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7058753" y="2340355"/>
            <a:ext cx="449171" cy="525872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6" name="Round Same Side Corner Rectangle 8">
            <a:extLst>
              <a:ext uri="{FF2B5EF4-FFF2-40B4-BE49-F238E27FC236}">
                <a16:creationId xmlns=""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10052180" y="2695903"/>
            <a:ext cx="484192" cy="449300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937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다이아몬드 2">
            <a:extLst>
              <a:ext uri="{FF2B5EF4-FFF2-40B4-BE49-F238E27FC236}">
                <a16:creationId xmlns="" xmlns:a16="http://schemas.microsoft.com/office/drawing/2014/main" id="{C823E01E-3AD9-4D72-8505-532AB1791248}"/>
              </a:ext>
            </a:extLst>
          </p:cNvPr>
          <p:cNvSpPr/>
          <p:nvPr/>
        </p:nvSpPr>
        <p:spPr>
          <a:xfrm>
            <a:off x="5290846" y="2551794"/>
            <a:ext cx="1754414" cy="1754414"/>
          </a:xfrm>
          <a:prstGeom prst="diamond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8853CE93-C7F2-4C83-887A-5C9E52268651}"/>
              </a:ext>
            </a:extLst>
          </p:cNvPr>
          <p:cNvGrpSpPr/>
          <p:nvPr/>
        </p:nvGrpSpPr>
        <p:grpSpPr>
          <a:xfrm>
            <a:off x="8215058" y="4119792"/>
            <a:ext cx="3481074" cy="901281"/>
            <a:chOff x="7742163" y="4136536"/>
            <a:chExt cx="3816000" cy="901281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859D2AF-9A81-47A8-BAED-F8327B6DBE1D}"/>
                </a:ext>
              </a:extLst>
            </p:cNvPr>
            <p:cNvSpPr txBox="1"/>
            <p:nvPr/>
          </p:nvSpPr>
          <p:spPr>
            <a:xfrm>
              <a:off x="7742163" y="4136536"/>
              <a:ext cx="3816000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 err="1" smtClean="0">
                  <a:solidFill>
                    <a:schemeClr val="accent4"/>
                  </a:solidFill>
                  <a:cs typeface="Arial" pitchFamily="34" charset="0"/>
                </a:rPr>
                <a:t>Pemenang</a:t>
              </a:r>
              <a:r>
                <a:rPr lang="en-US" altLang="ko-KR" sz="1200" b="1" dirty="0" smtClean="0">
                  <a:solidFill>
                    <a:schemeClr val="accent4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 smtClean="0">
                  <a:solidFill>
                    <a:schemeClr val="accent4"/>
                  </a:solidFill>
                  <a:cs typeface="Arial" pitchFamily="34" charset="0"/>
                </a:rPr>
                <a:t>Favorit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FBBFBD1-D8C0-4994-9A97-B1104ADF067E}"/>
                </a:ext>
              </a:extLst>
            </p:cNvPr>
            <p:cNvSpPr txBox="1"/>
            <p:nvPr/>
          </p:nvSpPr>
          <p:spPr>
            <a:xfrm>
              <a:off x="7742163" y="4391486"/>
              <a:ext cx="3816000" cy="6463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/>
              <a:r>
                <a:rPr lang="id-ID" sz="1200" dirty="0"/>
                <a:t>Pemenang </a:t>
              </a:r>
              <a:r>
                <a:rPr lang="id-ID" sz="1200" dirty="0" smtClean="0"/>
                <a:t>Favorit mendapatkan </a:t>
              </a:r>
              <a:r>
                <a:rPr lang="id-ID" sz="1200" dirty="0"/>
                <a:t>Piagam Penghargaan dan uang pembinaan pengembangan dari </a:t>
              </a:r>
              <a:r>
                <a:rPr lang="x-none" sz="1200" dirty="0"/>
                <a:t>Gubernur Jawa</a:t>
              </a:r>
              <a:r>
                <a:rPr lang="id-ID" sz="1200" dirty="0"/>
                <a:t> Tengah.</a:t>
              </a:r>
              <a:endParaRPr lang="en-US" sz="1200" dirty="0"/>
            </a:p>
          </p:txBody>
        </p:sp>
      </p:grpSp>
      <p:sp>
        <p:nvSpPr>
          <p:cNvPr id="19" name="다이아몬드 18">
            <a:extLst>
              <a:ext uri="{FF2B5EF4-FFF2-40B4-BE49-F238E27FC236}">
                <a16:creationId xmlns="" xmlns:a16="http://schemas.microsoft.com/office/drawing/2014/main" id="{4E12DE00-3282-48A6-B691-FAAB0CD78F2A}"/>
              </a:ext>
            </a:extLst>
          </p:cNvPr>
          <p:cNvSpPr/>
          <p:nvPr/>
        </p:nvSpPr>
        <p:spPr>
          <a:xfrm>
            <a:off x="7227683" y="4184608"/>
            <a:ext cx="636735" cy="564813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다이아몬드 3">
            <a:extLst>
              <a:ext uri="{FF2B5EF4-FFF2-40B4-BE49-F238E27FC236}">
                <a16:creationId xmlns="" xmlns:a16="http://schemas.microsoft.com/office/drawing/2014/main" id="{E326DA9A-379C-438D-86F5-294516B4B64D}"/>
              </a:ext>
            </a:extLst>
          </p:cNvPr>
          <p:cNvSpPr/>
          <p:nvPr/>
        </p:nvSpPr>
        <p:spPr>
          <a:xfrm>
            <a:off x="7227683" y="2068126"/>
            <a:ext cx="636735" cy="67507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6991CF75-F109-43F5-B805-F46BA52A3653}"/>
              </a:ext>
            </a:extLst>
          </p:cNvPr>
          <p:cNvGrpSpPr/>
          <p:nvPr/>
        </p:nvGrpSpPr>
        <p:grpSpPr>
          <a:xfrm>
            <a:off x="8215058" y="2003308"/>
            <a:ext cx="3481074" cy="912306"/>
            <a:chOff x="7742163" y="1872858"/>
            <a:chExt cx="3832436" cy="912306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41044E6-C08F-4A4C-A5EF-EAFC50F5271E}"/>
                </a:ext>
              </a:extLst>
            </p:cNvPr>
            <p:cNvSpPr txBox="1"/>
            <p:nvPr/>
          </p:nvSpPr>
          <p:spPr>
            <a:xfrm>
              <a:off x="7742163" y="1872858"/>
              <a:ext cx="3816000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 err="1" smtClean="0">
                  <a:solidFill>
                    <a:schemeClr val="accent2"/>
                  </a:solidFill>
                  <a:cs typeface="Arial" pitchFamily="34" charset="0"/>
                </a:rPr>
                <a:t>Pemenang</a:t>
              </a:r>
              <a:r>
                <a:rPr lang="en-US" altLang="ko-KR" sz="1200" b="1" dirty="0" smtClean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 smtClean="0">
                  <a:solidFill>
                    <a:schemeClr val="accent2"/>
                  </a:solidFill>
                  <a:cs typeface="Arial" pitchFamily="34" charset="0"/>
                </a:rPr>
                <a:t>Utama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7C98695-86AA-45DD-9F90-836080056008}"/>
                </a:ext>
              </a:extLst>
            </p:cNvPr>
            <p:cNvSpPr txBox="1"/>
            <p:nvPr/>
          </p:nvSpPr>
          <p:spPr>
            <a:xfrm>
              <a:off x="7758599" y="2138833"/>
              <a:ext cx="3816000" cy="6463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id-ID" sz="1200" dirty="0"/>
                <a:t>Pemenang Utama </a:t>
              </a:r>
              <a:r>
                <a:rPr lang="id-ID" sz="1200" dirty="0" smtClean="0"/>
                <a:t>mendapatkan </a:t>
              </a:r>
              <a:r>
                <a:rPr lang="id-ID" sz="1200" dirty="0"/>
                <a:t>Piagam Penghargaan  dan  uang   pembinaan pengembangan    dari    Gubernur   Jawa Tengah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B274CDCF-FF7E-4AC0-BDAC-0C469B468080}"/>
              </a:ext>
            </a:extLst>
          </p:cNvPr>
          <p:cNvGrpSpPr/>
          <p:nvPr/>
        </p:nvGrpSpPr>
        <p:grpSpPr>
          <a:xfrm>
            <a:off x="8215057" y="3061549"/>
            <a:ext cx="3466145" cy="901281"/>
            <a:chOff x="7742163" y="2999254"/>
            <a:chExt cx="3816000" cy="901281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1DA542A-2944-4FBD-BEF1-184CB0C25E81}"/>
                </a:ext>
              </a:extLst>
            </p:cNvPr>
            <p:cNvSpPr txBox="1"/>
            <p:nvPr/>
          </p:nvSpPr>
          <p:spPr>
            <a:xfrm>
              <a:off x="7742163" y="2999254"/>
              <a:ext cx="3816000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 err="1" smtClean="0">
                  <a:solidFill>
                    <a:schemeClr val="accent3"/>
                  </a:solidFill>
                  <a:cs typeface="Arial" pitchFamily="34" charset="0"/>
                </a:rPr>
                <a:t>Pemenang</a:t>
              </a:r>
              <a:r>
                <a:rPr lang="en-US" altLang="ko-KR" sz="1200" b="1" dirty="0" smtClean="0">
                  <a:solidFill>
                    <a:schemeClr val="accent3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 smtClean="0">
                  <a:solidFill>
                    <a:schemeClr val="accent3"/>
                  </a:solidFill>
                  <a:cs typeface="Arial" pitchFamily="34" charset="0"/>
                </a:rPr>
                <a:t>Harapan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2EF56E7-3816-4745-A992-149A3072BC15}"/>
                </a:ext>
              </a:extLst>
            </p:cNvPr>
            <p:cNvSpPr txBox="1"/>
            <p:nvPr/>
          </p:nvSpPr>
          <p:spPr>
            <a:xfrm>
              <a:off x="7742163" y="3254204"/>
              <a:ext cx="3816000" cy="6463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/>
              <a:r>
                <a:rPr lang="id-ID" sz="1200" dirty="0"/>
                <a:t>Pemenang </a:t>
              </a:r>
              <a:r>
                <a:rPr lang="id-ID" sz="1200" dirty="0" smtClean="0"/>
                <a:t>Harapan, </a:t>
              </a:r>
              <a:r>
                <a:rPr lang="id-ID" sz="1200" dirty="0"/>
                <a:t>mendapatkan Piagam Penghargaan dan uang pembinaan pengembangan dari Gubernur Jawa Tengah.</a:t>
              </a:r>
              <a:endParaRPr lang="en-US" sz="1200" dirty="0"/>
            </a:p>
          </p:txBody>
        </p:sp>
      </p:grpSp>
      <p:sp>
        <p:nvSpPr>
          <p:cNvPr id="18" name="다이아몬드 17">
            <a:extLst>
              <a:ext uri="{FF2B5EF4-FFF2-40B4-BE49-F238E27FC236}">
                <a16:creationId xmlns="" xmlns:a16="http://schemas.microsoft.com/office/drawing/2014/main" id="{AA1F7D3A-10F3-4524-9E7C-EA44020AD583}"/>
              </a:ext>
            </a:extLst>
          </p:cNvPr>
          <p:cNvSpPr/>
          <p:nvPr/>
        </p:nvSpPr>
        <p:spPr>
          <a:xfrm>
            <a:off x="7227683" y="3126367"/>
            <a:ext cx="636735" cy="56481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" name="제목 3">
            <a:extLst>
              <a:ext uri="{FF2B5EF4-FFF2-40B4-BE49-F238E27FC236}">
                <a16:creationId xmlns="" xmlns:a16="http://schemas.microsoft.com/office/drawing/2014/main" id="{2710669A-30B0-4A87-9FB0-94FDAE590EBE}"/>
              </a:ext>
            </a:extLst>
          </p:cNvPr>
          <p:cNvSpPr txBox="1">
            <a:spLocks/>
          </p:cNvSpPr>
          <p:nvPr/>
        </p:nvSpPr>
        <p:spPr>
          <a:xfrm>
            <a:off x="7149564" y="484002"/>
            <a:ext cx="4627908" cy="15936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PENGHARGAAN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3" name="Chord 15">
            <a:extLst>
              <a:ext uri="{FF2B5EF4-FFF2-40B4-BE49-F238E27FC236}">
                <a16:creationId xmlns="" xmlns:a16="http://schemas.microsoft.com/office/drawing/2014/main" id="{68A567D7-3A3E-49D7-822A-57CBAC1F2483}"/>
              </a:ext>
            </a:extLst>
          </p:cNvPr>
          <p:cNvSpPr/>
          <p:nvPr/>
        </p:nvSpPr>
        <p:spPr>
          <a:xfrm>
            <a:off x="5988162" y="3067375"/>
            <a:ext cx="355487" cy="77505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2" name="Chord 14">
            <a:extLst>
              <a:ext uri="{FF2B5EF4-FFF2-40B4-BE49-F238E27FC236}">
                <a16:creationId xmlns=""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7410106" y="2238611"/>
            <a:ext cx="241391" cy="272258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3" name="Chord 14">
            <a:extLst>
              <a:ext uri="{FF2B5EF4-FFF2-40B4-BE49-F238E27FC236}">
                <a16:creationId xmlns=""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7431731" y="3286127"/>
            <a:ext cx="241391" cy="272258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4" name="Chord 14">
            <a:extLst>
              <a:ext uri="{FF2B5EF4-FFF2-40B4-BE49-F238E27FC236}">
                <a16:creationId xmlns=""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7431731" y="4330885"/>
            <a:ext cx="241391" cy="272258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Oval 27">
            <a:extLst>
              <a:ext uri="{FF2B5EF4-FFF2-40B4-BE49-F238E27FC236}">
                <a16:creationId xmlns=""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7429471" y="5363809"/>
            <a:ext cx="227309" cy="342824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4458" r="14869" b="22078"/>
          <a:stretch/>
        </p:blipFill>
        <p:spPr>
          <a:xfrm>
            <a:off x="751439" y="827404"/>
            <a:ext cx="6398126" cy="525191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7855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err="1" smtClean="0"/>
              <a:t>Fasiltasi</a:t>
            </a:r>
            <a:r>
              <a:rPr lang="en-US" sz="4400" dirty="0" smtClean="0"/>
              <a:t> </a:t>
            </a:r>
            <a:r>
              <a:rPr lang="en-US" sz="4400" dirty="0" err="1" smtClean="0"/>
              <a:t>Lanjutan</a:t>
            </a:r>
            <a:r>
              <a:rPr lang="en-US" sz="4400" dirty="0" smtClean="0"/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D23910-A370-4CE6-B3CA-94AA4699D896}"/>
              </a:ext>
            </a:extLst>
          </p:cNvPr>
          <p:cNvSpPr txBox="1"/>
          <p:nvPr/>
        </p:nvSpPr>
        <p:spPr>
          <a:xfrm>
            <a:off x="5199914" y="1464793"/>
            <a:ext cx="6350955" cy="3785652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d-ID" sz="1600" b="1" dirty="0" smtClean="0">
                <a:solidFill>
                  <a:schemeClr val="accent2">
                    <a:lumMod val="75000"/>
                  </a:schemeClr>
                </a:solidFill>
              </a:rPr>
              <a:t>Hilirisasi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Teknologi</a:t>
            </a:r>
            <a:r>
              <a:rPr lang="id-ID" sz="1600" b="1" dirty="0" smtClean="0">
                <a:solidFill>
                  <a:schemeClr val="accent2">
                    <a:lumMod val="75000"/>
                  </a:schemeClr>
                </a:solidFill>
              </a:rPr>
              <a:t> (BTC, Perekayasaan, Penerapan, Diseminasi dan Pelatihan Kapasitas SDM)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Layanan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Inkubasi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Bisnis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Teknologi</a:t>
            </a: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Fasilitasi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KI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d-ID" sz="1600" b="1" dirty="0" smtClean="0">
                <a:solidFill>
                  <a:schemeClr val="accent2">
                    <a:lumMod val="75000"/>
                  </a:schemeClr>
                </a:solidFill>
              </a:rPr>
              <a:t>Promosi Produk Inovasi melalui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Pameran</a:t>
            </a:r>
            <a:endParaRPr lang="id-ID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Fasilitasi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Program </a:t>
            </a:r>
            <a:r>
              <a:rPr lang="id-ID" sz="1600" b="1" dirty="0" smtClean="0">
                <a:solidFill>
                  <a:schemeClr val="accent2">
                    <a:lumMod val="75000"/>
                  </a:schemeClr>
                </a:solidFill>
              </a:rPr>
              <a:t>Start Up Inovasi Indonesia (SII)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Kemenristek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/BRIN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menjadi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Perusahaan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Pemula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Berbasis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Teknologi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/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</a:rPr>
              <a:t>Start Up</a:t>
            </a:r>
            <a:endParaRPr lang="id-ID" sz="16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d-ID" altLang="ko-KR" sz="16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Penyediaan layanan kemitraan dan jejaring, co working space, meeting room pada Jateng Innovation Hub (JIH).</a:t>
            </a:r>
            <a:endParaRPr lang="ko-KR" altLang="en-US" sz="16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b="64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39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4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r="19804"/>
          <a:stretch>
            <a:fillRect/>
          </a:stretch>
        </p:blipFill>
        <p:spPr/>
      </p:pic>
      <p:grpSp>
        <p:nvGrpSpPr>
          <p:cNvPr id="4" name="object 2"/>
          <p:cNvGrpSpPr/>
          <p:nvPr/>
        </p:nvGrpSpPr>
        <p:grpSpPr>
          <a:xfrm>
            <a:off x="564444" y="0"/>
            <a:ext cx="11627556" cy="6858000"/>
            <a:chOff x="-6095" y="12190"/>
            <a:chExt cx="12204700" cy="6833870"/>
          </a:xfrm>
        </p:grpSpPr>
        <p:sp>
          <p:nvSpPr>
            <p:cNvPr id="5" name="object 3"/>
            <p:cNvSpPr/>
            <p:nvPr/>
          </p:nvSpPr>
          <p:spPr>
            <a:xfrm>
              <a:off x="0" y="6486143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40">
                  <a:moveTo>
                    <a:pt x="12192000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2192000" y="9143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3DF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6486143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40">
                  <a:moveTo>
                    <a:pt x="0" y="91439"/>
                  </a:moveTo>
                  <a:lnTo>
                    <a:pt x="12192000" y="9143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1439"/>
                  </a:lnTo>
                  <a:close/>
                </a:path>
              </a:pathLst>
            </a:custGeom>
            <a:ln w="12192">
              <a:solidFill>
                <a:srgbClr val="B3DF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/>
            <p:nvPr/>
          </p:nvSpPr>
          <p:spPr>
            <a:xfrm>
              <a:off x="10927080" y="6310884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533" y="4644"/>
                  </a:lnTo>
                  <a:lnTo>
                    <a:pt x="139624" y="17964"/>
                  </a:lnTo>
                  <a:lnTo>
                    <a:pt x="100793" y="39041"/>
                  </a:lnTo>
                  <a:lnTo>
                    <a:pt x="66960" y="66955"/>
                  </a:lnTo>
                  <a:lnTo>
                    <a:pt x="39045" y="100788"/>
                  </a:lnTo>
                  <a:lnTo>
                    <a:pt x="17966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4644" y="274670"/>
                  </a:lnTo>
                  <a:lnTo>
                    <a:pt x="17966" y="317580"/>
                  </a:lnTo>
                  <a:lnTo>
                    <a:pt x="39045" y="356411"/>
                  </a:lnTo>
                  <a:lnTo>
                    <a:pt x="66960" y="390244"/>
                  </a:lnTo>
                  <a:lnTo>
                    <a:pt x="100793" y="418158"/>
                  </a:lnTo>
                  <a:lnTo>
                    <a:pt x="139624" y="439235"/>
                  </a:lnTo>
                  <a:lnTo>
                    <a:pt x="182533" y="452555"/>
                  </a:lnTo>
                  <a:lnTo>
                    <a:pt x="228600" y="457199"/>
                  </a:lnTo>
                  <a:lnTo>
                    <a:pt x="274666" y="452555"/>
                  </a:lnTo>
                  <a:lnTo>
                    <a:pt x="317575" y="439235"/>
                  </a:lnTo>
                  <a:lnTo>
                    <a:pt x="356406" y="418158"/>
                  </a:lnTo>
                  <a:lnTo>
                    <a:pt x="390239" y="390244"/>
                  </a:lnTo>
                  <a:lnTo>
                    <a:pt x="418154" y="356411"/>
                  </a:lnTo>
                  <a:lnTo>
                    <a:pt x="439233" y="317580"/>
                  </a:lnTo>
                  <a:lnTo>
                    <a:pt x="452555" y="274670"/>
                  </a:lnTo>
                  <a:lnTo>
                    <a:pt x="457200" y="228599"/>
                  </a:lnTo>
                  <a:lnTo>
                    <a:pt x="452555" y="182529"/>
                  </a:lnTo>
                  <a:lnTo>
                    <a:pt x="439233" y="139619"/>
                  </a:lnTo>
                  <a:lnTo>
                    <a:pt x="418154" y="100788"/>
                  </a:lnTo>
                  <a:lnTo>
                    <a:pt x="390239" y="66955"/>
                  </a:lnTo>
                  <a:lnTo>
                    <a:pt x="356406" y="39041"/>
                  </a:lnTo>
                  <a:lnTo>
                    <a:pt x="317575" y="17964"/>
                  </a:lnTo>
                  <a:lnTo>
                    <a:pt x="274666" y="46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4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/>
            <p:cNvSpPr/>
            <p:nvPr/>
          </p:nvSpPr>
          <p:spPr>
            <a:xfrm>
              <a:off x="10927080" y="6310884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644" y="182529"/>
                  </a:lnTo>
                  <a:lnTo>
                    <a:pt x="17966" y="139619"/>
                  </a:lnTo>
                  <a:lnTo>
                    <a:pt x="39045" y="100788"/>
                  </a:lnTo>
                  <a:lnTo>
                    <a:pt x="66960" y="66955"/>
                  </a:lnTo>
                  <a:lnTo>
                    <a:pt x="100793" y="39041"/>
                  </a:lnTo>
                  <a:lnTo>
                    <a:pt x="139624" y="17964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274666" y="4644"/>
                  </a:lnTo>
                  <a:lnTo>
                    <a:pt x="317575" y="17964"/>
                  </a:lnTo>
                  <a:lnTo>
                    <a:pt x="356406" y="39041"/>
                  </a:lnTo>
                  <a:lnTo>
                    <a:pt x="390239" y="66955"/>
                  </a:lnTo>
                  <a:lnTo>
                    <a:pt x="418154" y="100788"/>
                  </a:lnTo>
                  <a:lnTo>
                    <a:pt x="439233" y="139619"/>
                  </a:lnTo>
                  <a:lnTo>
                    <a:pt x="452555" y="182529"/>
                  </a:lnTo>
                  <a:lnTo>
                    <a:pt x="457200" y="228599"/>
                  </a:lnTo>
                  <a:lnTo>
                    <a:pt x="452555" y="274670"/>
                  </a:lnTo>
                  <a:lnTo>
                    <a:pt x="439233" y="317580"/>
                  </a:lnTo>
                  <a:lnTo>
                    <a:pt x="418154" y="356411"/>
                  </a:lnTo>
                  <a:lnTo>
                    <a:pt x="390239" y="390244"/>
                  </a:lnTo>
                  <a:lnTo>
                    <a:pt x="356406" y="418158"/>
                  </a:lnTo>
                  <a:lnTo>
                    <a:pt x="317575" y="439235"/>
                  </a:lnTo>
                  <a:lnTo>
                    <a:pt x="274666" y="452555"/>
                  </a:lnTo>
                  <a:lnTo>
                    <a:pt x="228600" y="457199"/>
                  </a:lnTo>
                  <a:lnTo>
                    <a:pt x="182533" y="452555"/>
                  </a:lnTo>
                  <a:lnTo>
                    <a:pt x="139624" y="439235"/>
                  </a:lnTo>
                  <a:lnTo>
                    <a:pt x="100793" y="418158"/>
                  </a:lnTo>
                  <a:lnTo>
                    <a:pt x="66960" y="390244"/>
                  </a:lnTo>
                  <a:lnTo>
                    <a:pt x="39045" y="356411"/>
                  </a:lnTo>
                  <a:lnTo>
                    <a:pt x="17966" y="317580"/>
                  </a:lnTo>
                  <a:lnTo>
                    <a:pt x="4644" y="274670"/>
                  </a:lnTo>
                  <a:lnTo>
                    <a:pt x="0" y="228599"/>
                  </a:lnTo>
                  <a:close/>
                </a:path>
              </a:pathLst>
            </a:custGeom>
            <a:ln w="12192">
              <a:solidFill>
                <a:srgbClr val="0445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32004" y="12190"/>
              <a:ext cx="12127992" cy="68336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0249" y="-77997"/>
            <a:ext cx="11573197" cy="724247"/>
          </a:xfrm>
        </p:spPr>
        <p:txBody>
          <a:bodyPr/>
          <a:lstStyle/>
          <a:p>
            <a:r>
              <a:rPr lang="en-US" sz="2400" dirty="0" smtClean="0"/>
              <a:t>Startup </a:t>
            </a:r>
            <a:r>
              <a:rPr lang="en-US" sz="2400" dirty="0" err="1"/>
              <a:t>H</a:t>
            </a:r>
            <a:r>
              <a:rPr lang="en-US" sz="2400" dirty="0" err="1" smtClean="0"/>
              <a:t>asil</a:t>
            </a:r>
            <a:r>
              <a:rPr lang="en-US" sz="2400" dirty="0" smtClean="0"/>
              <a:t> </a:t>
            </a:r>
            <a:r>
              <a:rPr lang="en-US" sz="2400" dirty="0" err="1" smtClean="0"/>
              <a:t>Krenova</a:t>
            </a:r>
            <a:r>
              <a:rPr lang="en-US" sz="2400" dirty="0" smtClean="0"/>
              <a:t> </a:t>
            </a:r>
            <a:r>
              <a:rPr lang="en-US" sz="2400" dirty="0" err="1" smtClean="0"/>
              <a:t>Binaan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INWINOV JATENG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8311" y="0"/>
            <a:ext cx="1395120" cy="72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983" y="0"/>
            <a:ext cx="1160645" cy="620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4543" t="27936" r="47085" b="39545"/>
          <a:stretch/>
        </p:blipFill>
        <p:spPr>
          <a:xfrm>
            <a:off x="10716799" y="796767"/>
            <a:ext cx="1343829" cy="8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4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r="19804"/>
          <a:stretch>
            <a:fillRect/>
          </a:stretch>
        </p:blipFill>
        <p:spPr/>
      </p:pic>
      <p:grpSp>
        <p:nvGrpSpPr>
          <p:cNvPr id="13" name="object 2"/>
          <p:cNvGrpSpPr/>
          <p:nvPr/>
        </p:nvGrpSpPr>
        <p:grpSpPr>
          <a:xfrm>
            <a:off x="440266" y="146756"/>
            <a:ext cx="11751734" cy="6711244"/>
            <a:chOff x="-74295" y="9021"/>
            <a:chExt cx="12266295" cy="6759062"/>
          </a:xfrm>
        </p:grpSpPr>
        <p:sp>
          <p:nvSpPr>
            <p:cNvPr id="14" name="object 3"/>
            <p:cNvSpPr/>
            <p:nvPr/>
          </p:nvSpPr>
          <p:spPr>
            <a:xfrm>
              <a:off x="0" y="6486144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40">
                  <a:moveTo>
                    <a:pt x="12192000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2192000" y="9143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3DF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/>
            <p:cNvSpPr/>
            <p:nvPr/>
          </p:nvSpPr>
          <p:spPr>
            <a:xfrm>
              <a:off x="0" y="6486144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40">
                  <a:moveTo>
                    <a:pt x="0" y="91439"/>
                  </a:moveTo>
                  <a:lnTo>
                    <a:pt x="12192000" y="9143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1439"/>
                  </a:lnTo>
                  <a:close/>
                </a:path>
              </a:pathLst>
            </a:custGeom>
            <a:ln w="12192">
              <a:solidFill>
                <a:srgbClr val="B3DF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/>
            <p:cNvSpPr/>
            <p:nvPr/>
          </p:nvSpPr>
          <p:spPr>
            <a:xfrm>
              <a:off x="10927080" y="631088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533" y="4644"/>
                  </a:lnTo>
                  <a:lnTo>
                    <a:pt x="139624" y="17964"/>
                  </a:lnTo>
                  <a:lnTo>
                    <a:pt x="100793" y="39041"/>
                  </a:lnTo>
                  <a:lnTo>
                    <a:pt x="66960" y="66955"/>
                  </a:lnTo>
                  <a:lnTo>
                    <a:pt x="39045" y="100788"/>
                  </a:lnTo>
                  <a:lnTo>
                    <a:pt x="17966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4644" y="274670"/>
                  </a:lnTo>
                  <a:lnTo>
                    <a:pt x="17966" y="317580"/>
                  </a:lnTo>
                  <a:lnTo>
                    <a:pt x="39045" y="356411"/>
                  </a:lnTo>
                  <a:lnTo>
                    <a:pt x="66960" y="390244"/>
                  </a:lnTo>
                  <a:lnTo>
                    <a:pt x="100793" y="418158"/>
                  </a:lnTo>
                  <a:lnTo>
                    <a:pt x="139624" y="439235"/>
                  </a:lnTo>
                  <a:lnTo>
                    <a:pt x="182533" y="452555"/>
                  </a:lnTo>
                  <a:lnTo>
                    <a:pt x="228600" y="457199"/>
                  </a:lnTo>
                  <a:lnTo>
                    <a:pt x="274666" y="452555"/>
                  </a:lnTo>
                  <a:lnTo>
                    <a:pt x="317575" y="439235"/>
                  </a:lnTo>
                  <a:lnTo>
                    <a:pt x="356406" y="418158"/>
                  </a:lnTo>
                  <a:lnTo>
                    <a:pt x="390239" y="390244"/>
                  </a:lnTo>
                  <a:lnTo>
                    <a:pt x="418154" y="356411"/>
                  </a:lnTo>
                  <a:lnTo>
                    <a:pt x="439233" y="317580"/>
                  </a:lnTo>
                  <a:lnTo>
                    <a:pt x="452555" y="274670"/>
                  </a:lnTo>
                  <a:lnTo>
                    <a:pt x="457200" y="228599"/>
                  </a:lnTo>
                  <a:lnTo>
                    <a:pt x="452555" y="182529"/>
                  </a:lnTo>
                  <a:lnTo>
                    <a:pt x="439233" y="139619"/>
                  </a:lnTo>
                  <a:lnTo>
                    <a:pt x="418154" y="100788"/>
                  </a:lnTo>
                  <a:lnTo>
                    <a:pt x="390239" y="66955"/>
                  </a:lnTo>
                  <a:lnTo>
                    <a:pt x="356406" y="39041"/>
                  </a:lnTo>
                  <a:lnTo>
                    <a:pt x="317575" y="17964"/>
                  </a:lnTo>
                  <a:lnTo>
                    <a:pt x="274666" y="46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4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/>
          </p:nvSpPr>
          <p:spPr>
            <a:xfrm>
              <a:off x="10927080" y="631088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644" y="182529"/>
                  </a:lnTo>
                  <a:lnTo>
                    <a:pt x="17966" y="139619"/>
                  </a:lnTo>
                  <a:lnTo>
                    <a:pt x="39045" y="100788"/>
                  </a:lnTo>
                  <a:lnTo>
                    <a:pt x="66960" y="66955"/>
                  </a:lnTo>
                  <a:lnTo>
                    <a:pt x="100793" y="39041"/>
                  </a:lnTo>
                  <a:lnTo>
                    <a:pt x="139624" y="17964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274666" y="4644"/>
                  </a:lnTo>
                  <a:lnTo>
                    <a:pt x="317575" y="17964"/>
                  </a:lnTo>
                  <a:lnTo>
                    <a:pt x="356406" y="39041"/>
                  </a:lnTo>
                  <a:lnTo>
                    <a:pt x="390239" y="66955"/>
                  </a:lnTo>
                  <a:lnTo>
                    <a:pt x="418154" y="100788"/>
                  </a:lnTo>
                  <a:lnTo>
                    <a:pt x="439233" y="139619"/>
                  </a:lnTo>
                  <a:lnTo>
                    <a:pt x="452555" y="182529"/>
                  </a:lnTo>
                  <a:lnTo>
                    <a:pt x="457200" y="228599"/>
                  </a:lnTo>
                  <a:lnTo>
                    <a:pt x="452555" y="274670"/>
                  </a:lnTo>
                  <a:lnTo>
                    <a:pt x="439233" y="317580"/>
                  </a:lnTo>
                  <a:lnTo>
                    <a:pt x="418154" y="356411"/>
                  </a:lnTo>
                  <a:lnTo>
                    <a:pt x="390239" y="390244"/>
                  </a:lnTo>
                  <a:lnTo>
                    <a:pt x="356406" y="418158"/>
                  </a:lnTo>
                  <a:lnTo>
                    <a:pt x="317575" y="439235"/>
                  </a:lnTo>
                  <a:lnTo>
                    <a:pt x="274666" y="452555"/>
                  </a:lnTo>
                  <a:lnTo>
                    <a:pt x="228600" y="457199"/>
                  </a:lnTo>
                  <a:lnTo>
                    <a:pt x="182533" y="452555"/>
                  </a:lnTo>
                  <a:lnTo>
                    <a:pt x="139624" y="439235"/>
                  </a:lnTo>
                  <a:lnTo>
                    <a:pt x="100793" y="418158"/>
                  </a:lnTo>
                  <a:lnTo>
                    <a:pt x="66960" y="390244"/>
                  </a:lnTo>
                  <a:lnTo>
                    <a:pt x="39045" y="356411"/>
                  </a:lnTo>
                  <a:lnTo>
                    <a:pt x="17966" y="317580"/>
                  </a:lnTo>
                  <a:lnTo>
                    <a:pt x="4644" y="274670"/>
                  </a:lnTo>
                  <a:lnTo>
                    <a:pt x="0" y="228599"/>
                  </a:lnTo>
                  <a:close/>
                </a:path>
              </a:pathLst>
            </a:custGeom>
            <a:ln w="12192">
              <a:solidFill>
                <a:srgbClr val="0445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/>
          </p:nvSpPr>
          <p:spPr>
            <a:xfrm>
              <a:off x="-74295" y="9021"/>
              <a:ext cx="12104016" cy="67590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4818" y="0"/>
            <a:ext cx="11573197" cy="724247"/>
          </a:xfrm>
        </p:spPr>
        <p:txBody>
          <a:bodyPr/>
          <a:lstStyle/>
          <a:p>
            <a:r>
              <a:rPr lang="en-US" sz="2400" b="1" dirty="0" smtClean="0"/>
              <a:t>Startup </a:t>
            </a:r>
            <a:r>
              <a:rPr lang="en-US" sz="2400" b="1" dirty="0" err="1"/>
              <a:t>H</a:t>
            </a:r>
            <a:r>
              <a:rPr lang="en-US" sz="2400" b="1" dirty="0" err="1" smtClean="0"/>
              <a:t>asil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Krenova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Binaan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INWINOV JATENG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8311" y="0"/>
            <a:ext cx="1395120" cy="72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698" y="51678"/>
            <a:ext cx="1302317" cy="6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B277D597-155D-4F48-99A6-520ECF01DBA3}"/>
              </a:ext>
            </a:extLst>
          </p:cNvPr>
          <p:cNvGrpSpPr/>
          <p:nvPr/>
        </p:nvGrpSpPr>
        <p:grpSpPr>
          <a:xfrm>
            <a:off x="5166251" y="3031731"/>
            <a:ext cx="578892" cy="578890"/>
            <a:chOff x="7149428" y="1835902"/>
            <a:chExt cx="720081" cy="720080"/>
          </a:xfrm>
        </p:grpSpPr>
        <p:sp>
          <p:nvSpPr>
            <p:cNvPr id="92" name="Rounded Rectangle 125">
              <a:extLst>
                <a:ext uri="{FF2B5EF4-FFF2-40B4-BE49-F238E27FC236}">
                  <a16:creationId xmlns="" xmlns:a16="http://schemas.microsoft.com/office/drawing/2014/main" id="{52F58EBF-0573-4C50-83CA-C0BEBA0B29D7}"/>
                </a:ext>
              </a:extLst>
            </p:cNvPr>
            <p:cNvSpPr/>
            <p:nvPr userDrawn="1"/>
          </p:nvSpPr>
          <p:spPr>
            <a:xfrm rot="18445581">
              <a:off x="714942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3" name="Rounded Rectangle 126">
              <a:extLst>
                <a:ext uri="{FF2B5EF4-FFF2-40B4-BE49-F238E27FC236}">
                  <a16:creationId xmlns="" xmlns:a16="http://schemas.microsoft.com/office/drawing/2014/main" id="{D3F43DF4-B086-4E6C-8984-4B2C1ADE1485}"/>
                </a:ext>
              </a:extLst>
            </p:cNvPr>
            <p:cNvSpPr/>
            <p:nvPr userDrawn="1"/>
          </p:nvSpPr>
          <p:spPr>
            <a:xfrm rot="18900000">
              <a:off x="7178405" y="1864877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804D9AB8-02C6-443C-BFC4-C6D7CB53A5FB}"/>
              </a:ext>
            </a:extLst>
          </p:cNvPr>
          <p:cNvGrpSpPr/>
          <p:nvPr/>
        </p:nvGrpSpPr>
        <p:grpSpPr>
          <a:xfrm>
            <a:off x="3978019" y="4543563"/>
            <a:ext cx="577800" cy="577798"/>
            <a:chOff x="4115878" y="1835902"/>
            <a:chExt cx="720081" cy="720080"/>
          </a:xfrm>
          <a:solidFill>
            <a:schemeClr val="accent4"/>
          </a:solidFill>
        </p:grpSpPr>
        <p:sp>
          <p:nvSpPr>
            <p:cNvPr id="95" name="Rounded Rectangle 119">
              <a:extLst>
                <a:ext uri="{FF2B5EF4-FFF2-40B4-BE49-F238E27FC236}">
                  <a16:creationId xmlns="" xmlns:a16="http://schemas.microsoft.com/office/drawing/2014/main" id="{417E5C1F-394F-454C-899F-0E8B6649BA6C}"/>
                </a:ext>
              </a:extLst>
            </p:cNvPr>
            <p:cNvSpPr/>
            <p:nvPr userDrawn="1"/>
          </p:nvSpPr>
          <p:spPr>
            <a:xfrm rot="18445581">
              <a:off x="411587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6" name="Rounded Rectangle 120">
              <a:extLst>
                <a:ext uri="{FF2B5EF4-FFF2-40B4-BE49-F238E27FC236}">
                  <a16:creationId xmlns="" xmlns:a16="http://schemas.microsoft.com/office/drawing/2014/main" id="{DFCC4965-BFD7-4889-99AE-10BA5FB244ED}"/>
                </a:ext>
              </a:extLst>
            </p:cNvPr>
            <p:cNvSpPr/>
            <p:nvPr userDrawn="1"/>
          </p:nvSpPr>
          <p:spPr>
            <a:xfrm rot="18900000">
              <a:off x="4144854" y="1864877"/>
              <a:ext cx="662129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604" y="339648"/>
            <a:ext cx="6976086" cy="724247"/>
          </a:xfrm>
        </p:spPr>
        <p:txBody>
          <a:bodyPr/>
          <a:lstStyle/>
          <a:p>
            <a:pPr algn="l"/>
            <a:r>
              <a:rPr lang="en-US" dirty="0" err="1" smtClean="0"/>
              <a:t>Penutup</a:t>
            </a:r>
            <a:endParaRPr lang="en-US" dirty="0"/>
          </a:p>
        </p:txBody>
      </p:sp>
      <p:sp>
        <p:nvSpPr>
          <p:cNvPr id="42" name="Freeform 32">
            <a:extLst>
              <a:ext uri="{FF2B5EF4-FFF2-40B4-BE49-F238E27FC236}">
                <a16:creationId xmlns="" xmlns:a16="http://schemas.microsoft.com/office/drawing/2014/main" id="{F6534E24-C831-4B13-918A-2350B175ED05}"/>
              </a:ext>
            </a:extLst>
          </p:cNvPr>
          <p:cNvSpPr/>
          <p:nvPr/>
        </p:nvSpPr>
        <p:spPr>
          <a:xfrm>
            <a:off x="3655173" y="5318204"/>
            <a:ext cx="8153005" cy="919486"/>
          </a:xfrm>
          <a:custGeom>
            <a:avLst/>
            <a:gdLst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85725 w 4124325"/>
              <a:gd name="connsiteY2" fmla="*/ 9525 h 838200"/>
              <a:gd name="connsiteX3" fmla="*/ 123825 w 4124325"/>
              <a:gd name="connsiteY3" fmla="*/ 19050 h 838200"/>
              <a:gd name="connsiteX4" fmla="*/ 209550 w 4124325"/>
              <a:gd name="connsiteY4" fmla="*/ 28575 h 838200"/>
              <a:gd name="connsiteX5" fmla="*/ 285750 w 4124325"/>
              <a:gd name="connsiteY5" fmla="*/ 38100 h 838200"/>
              <a:gd name="connsiteX6" fmla="*/ 323850 w 4124325"/>
              <a:gd name="connsiteY6" fmla="*/ 57150 h 838200"/>
              <a:gd name="connsiteX7" fmla="*/ 323850 w 4124325"/>
              <a:gd name="connsiteY7" fmla="*/ 57150 h 838200"/>
              <a:gd name="connsiteX8" fmla="*/ 238125 w 4124325"/>
              <a:gd name="connsiteY8" fmla="*/ 352425 h 838200"/>
              <a:gd name="connsiteX9" fmla="*/ 971550 w 4124325"/>
              <a:gd name="connsiteY9" fmla="*/ 257175 h 838200"/>
              <a:gd name="connsiteX10" fmla="*/ 800100 w 4124325"/>
              <a:gd name="connsiteY10" fmla="*/ 609600 h 838200"/>
              <a:gd name="connsiteX11" fmla="*/ 2524125 w 4124325"/>
              <a:gd name="connsiteY11" fmla="*/ 495300 h 838200"/>
              <a:gd name="connsiteX12" fmla="*/ 2190750 w 4124325"/>
              <a:gd name="connsiteY12" fmla="*/ 838200 h 838200"/>
              <a:gd name="connsiteX13" fmla="*/ 4124325 w 4124325"/>
              <a:gd name="connsiteY13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85725 w 4124325"/>
              <a:gd name="connsiteY2" fmla="*/ 9525 h 838200"/>
              <a:gd name="connsiteX3" fmla="*/ 123825 w 4124325"/>
              <a:gd name="connsiteY3" fmla="*/ 19050 h 838200"/>
              <a:gd name="connsiteX4" fmla="*/ 285750 w 4124325"/>
              <a:gd name="connsiteY4" fmla="*/ 38100 h 838200"/>
              <a:gd name="connsiteX5" fmla="*/ 323850 w 4124325"/>
              <a:gd name="connsiteY5" fmla="*/ 57150 h 838200"/>
              <a:gd name="connsiteX6" fmla="*/ 323850 w 4124325"/>
              <a:gd name="connsiteY6" fmla="*/ 57150 h 838200"/>
              <a:gd name="connsiteX7" fmla="*/ 238125 w 4124325"/>
              <a:gd name="connsiteY7" fmla="*/ 352425 h 838200"/>
              <a:gd name="connsiteX8" fmla="*/ 971550 w 4124325"/>
              <a:gd name="connsiteY8" fmla="*/ 257175 h 838200"/>
              <a:gd name="connsiteX9" fmla="*/ 800100 w 4124325"/>
              <a:gd name="connsiteY9" fmla="*/ 609600 h 838200"/>
              <a:gd name="connsiteX10" fmla="*/ 2524125 w 4124325"/>
              <a:gd name="connsiteY10" fmla="*/ 495300 h 838200"/>
              <a:gd name="connsiteX11" fmla="*/ 2190750 w 4124325"/>
              <a:gd name="connsiteY11" fmla="*/ 838200 h 838200"/>
              <a:gd name="connsiteX12" fmla="*/ 4124325 w 4124325"/>
              <a:gd name="connsiteY12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85725 w 4124325"/>
              <a:gd name="connsiteY2" fmla="*/ 9525 h 838200"/>
              <a:gd name="connsiteX3" fmla="*/ 285750 w 4124325"/>
              <a:gd name="connsiteY3" fmla="*/ 38100 h 838200"/>
              <a:gd name="connsiteX4" fmla="*/ 323850 w 4124325"/>
              <a:gd name="connsiteY4" fmla="*/ 57150 h 838200"/>
              <a:gd name="connsiteX5" fmla="*/ 323850 w 4124325"/>
              <a:gd name="connsiteY5" fmla="*/ 57150 h 838200"/>
              <a:gd name="connsiteX6" fmla="*/ 238125 w 4124325"/>
              <a:gd name="connsiteY6" fmla="*/ 352425 h 838200"/>
              <a:gd name="connsiteX7" fmla="*/ 971550 w 4124325"/>
              <a:gd name="connsiteY7" fmla="*/ 257175 h 838200"/>
              <a:gd name="connsiteX8" fmla="*/ 800100 w 4124325"/>
              <a:gd name="connsiteY8" fmla="*/ 609600 h 838200"/>
              <a:gd name="connsiteX9" fmla="*/ 2524125 w 4124325"/>
              <a:gd name="connsiteY9" fmla="*/ 495300 h 838200"/>
              <a:gd name="connsiteX10" fmla="*/ 2190750 w 4124325"/>
              <a:gd name="connsiteY10" fmla="*/ 838200 h 838200"/>
              <a:gd name="connsiteX11" fmla="*/ 4124325 w 4124325"/>
              <a:gd name="connsiteY11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285750 w 4124325"/>
              <a:gd name="connsiteY2" fmla="*/ 38100 h 838200"/>
              <a:gd name="connsiteX3" fmla="*/ 323850 w 4124325"/>
              <a:gd name="connsiteY3" fmla="*/ 57150 h 838200"/>
              <a:gd name="connsiteX4" fmla="*/ 323850 w 4124325"/>
              <a:gd name="connsiteY4" fmla="*/ 57150 h 838200"/>
              <a:gd name="connsiteX5" fmla="*/ 238125 w 4124325"/>
              <a:gd name="connsiteY5" fmla="*/ 352425 h 838200"/>
              <a:gd name="connsiteX6" fmla="*/ 971550 w 4124325"/>
              <a:gd name="connsiteY6" fmla="*/ 257175 h 838200"/>
              <a:gd name="connsiteX7" fmla="*/ 800100 w 4124325"/>
              <a:gd name="connsiteY7" fmla="*/ 609600 h 838200"/>
              <a:gd name="connsiteX8" fmla="*/ 2524125 w 4124325"/>
              <a:gd name="connsiteY8" fmla="*/ 495300 h 838200"/>
              <a:gd name="connsiteX9" fmla="*/ 2190750 w 4124325"/>
              <a:gd name="connsiteY9" fmla="*/ 838200 h 838200"/>
              <a:gd name="connsiteX10" fmla="*/ 4124325 w 4124325"/>
              <a:gd name="connsiteY10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323850 w 4124325"/>
              <a:gd name="connsiteY3" fmla="*/ 57150 h 838200"/>
              <a:gd name="connsiteX4" fmla="*/ 238125 w 4124325"/>
              <a:gd name="connsiteY4" fmla="*/ 352425 h 838200"/>
              <a:gd name="connsiteX5" fmla="*/ 971550 w 4124325"/>
              <a:gd name="connsiteY5" fmla="*/ 257175 h 838200"/>
              <a:gd name="connsiteX6" fmla="*/ 800100 w 4124325"/>
              <a:gd name="connsiteY6" fmla="*/ 609600 h 838200"/>
              <a:gd name="connsiteX7" fmla="*/ 2524125 w 4124325"/>
              <a:gd name="connsiteY7" fmla="*/ 495300 h 838200"/>
              <a:gd name="connsiteX8" fmla="*/ 2190750 w 4124325"/>
              <a:gd name="connsiteY8" fmla="*/ 838200 h 838200"/>
              <a:gd name="connsiteX9" fmla="*/ 4124325 w 4124325"/>
              <a:gd name="connsiteY9" fmla="*/ 704850 h 838200"/>
              <a:gd name="connsiteX0" fmla="*/ 0 w 4124325"/>
              <a:gd name="connsiteY0" fmla="*/ 19050 h 857250"/>
              <a:gd name="connsiteX1" fmla="*/ 0 w 4124325"/>
              <a:gd name="connsiteY1" fmla="*/ 19050 h 857250"/>
              <a:gd name="connsiteX2" fmla="*/ 323850 w 4124325"/>
              <a:gd name="connsiteY2" fmla="*/ 76200 h 857250"/>
              <a:gd name="connsiteX3" fmla="*/ 400050 w 4124325"/>
              <a:gd name="connsiteY3" fmla="*/ 0 h 857250"/>
              <a:gd name="connsiteX4" fmla="*/ 238125 w 4124325"/>
              <a:gd name="connsiteY4" fmla="*/ 371475 h 857250"/>
              <a:gd name="connsiteX5" fmla="*/ 971550 w 4124325"/>
              <a:gd name="connsiteY5" fmla="*/ 276225 h 857250"/>
              <a:gd name="connsiteX6" fmla="*/ 800100 w 4124325"/>
              <a:gd name="connsiteY6" fmla="*/ 628650 h 857250"/>
              <a:gd name="connsiteX7" fmla="*/ 2524125 w 4124325"/>
              <a:gd name="connsiteY7" fmla="*/ 514350 h 857250"/>
              <a:gd name="connsiteX8" fmla="*/ 2190750 w 4124325"/>
              <a:gd name="connsiteY8" fmla="*/ 857250 h 857250"/>
              <a:gd name="connsiteX9" fmla="*/ 4124325 w 4124325"/>
              <a:gd name="connsiteY9" fmla="*/ 723900 h 85725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800100 w 4124325"/>
              <a:gd name="connsiteY5" fmla="*/ 609600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284758 w 4124325"/>
              <a:gd name="connsiteY6" fmla="*/ 437570 h 838200"/>
              <a:gd name="connsiteX7" fmla="*/ 2524125 w 4124325"/>
              <a:gd name="connsiteY7" fmla="*/ 495300 h 838200"/>
              <a:gd name="connsiteX8" fmla="*/ 2190750 w 4124325"/>
              <a:gd name="connsiteY8" fmla="*/ 838200 h 838200"/>
              <a:gd name="connsiteX9" fmla="*/ 4124325 w 4124325"/>
              <a:gd name="connsiteY9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200"/>
              <a:gd name="connsiteX1" fmla="*/ 0 w 4124325"/>
              <a:gd name="connsiteY1" fmla="*/ 0 h 838200"/>
              <a:gd name="connsiteX2" fmla="*/ 323850 w 4124325"/>
              <a:gd name="connsiteY2" fmla="*/ 57150 h 838200"/>
              <a:gd name="connsiteX3" fmla="*/ 238125 w 4124325"/>
              <a:gd name="connsiteY3" fmla="*/ 352425 h 838200"/>
              <a:gd name="connsiteX4" fmla="*/ 971550 w 4124325"/>
              <a:gd name="connsiteY4" fmla="*/ 257175 h 838200"/>
              <a:gd name="connsiteX5" fmla="*/ 704684 w 4124325"/>
              <a:gd name="connsiteY5" fmla="*/ 629478 h 838200"/>
              <a:gd name="connsiteX6" fmla="*/ 2524125 w 4124325"/>
              <a:gd name="connsiteY6" fmla="*/ 495300 h 838200"/>
              <a:gd name="connsiteX7" fmla="*/ 2190750 w 4124325"/>
              <a:gd name="connsiteY7" fmla="*/ 838200 h 838200"/>
              <a:gd name="connsiteX8" fmla="*/ 4124325 w 4124325"/>
              <a:gd name="connsiteY8" fmla="*/ 704850 h 838200"/>
              <a:gd name="connsiteX0" fmla="*/ 0 w 4124325"/>
              <a:gd name="connsiteY0" fmla="*/ 0 h 838698"/>
              <a:gd name="connsiteX1" fmla="*/ 0 w 4124325"/>
              <a:gd name="connsiteY1" fmla="*/ 0 h 838698"/>
              <a:gd name="connsiteX2" fmla="*/ 323850 w 4124325"/>
              <a:gd name="connsiteY2" fmla="*/ 57150 h 838698"/>
              <a:gd name="connsiteX3" fmla="*/ 238125 w 4124325"/>
              <a:gd name="connsiteY3" fmla="*/ 352425 h 838698"/>
              <a:gd name="connsiteX4" fmla="*/ 971550 w 4124325"/>
              <a:gd name="connsiteY4" fmla="*/ 257175 h 838698"/>
              <a:gd name="connsiteX5" fmla="*/ 704684 w 4124325"/>
              <a:gd name="connsiteY5" fmla="*/ 629478 h 838698"/>
              <a:gd name="connsiteX6" fmla="*/ 2524125 w 4124325"/>
              <a:gd name="connsiteY6" fmla="*/ 495300 h 838698"/>
              <a:gd name="connsiteX7" fmla="*/ 2190750 w 4124325"/>
              <a:gd name="connsiteY7" fmla="*/ 838200 h 838698"/>
              <a:gd name="connsiteX8" fmla="*/ 4124325 w 4124325"/>
              <a:gd name="connsiteY8" fmla="*/ 704850 h 838698"/>
              <a:gd name="connsiteX0" fmla="*/ 0 w 5281240"/>
              <a:gd name="connsiteY0" fmla="*/ 0 h 838698"/>
              <a:gd name="connsiteX1" fmla="*/ 0 w 5281240"/>
              <a:gd name="connsiteY1" fmla="*/ 0 h 838698"/>
              <a:gd name="connsiteX2" fmla="*/ 323850 w 5281240"/>
              <a:gd name="connsiteY2" fmla="*/ 57150 h 838698"/>
              <a:gd name="connsiteX3" fmla="*/ 238125 w 5281240"/>
              <a:gd name="connsiteY3" fmla="*/ 352425 h 838698"/>
              <a:gd name="connsiteX4" fmla="*/ 971550 w 5281240"/>
              <a:gd name="connsiteY4" fmla="*/ 257175 h 838698"/>
              <a:gd name="connsiteX5" fmla="*/ 704684 w 5281240"/>
              <a:gd name="connsiteY5" fmla="*/ 629478 h 838698"/>
              <a:gd name="connsiteX6" fmla="*/ 2524125 w 5281240"/>
              <a:gd name="connsiteY6" fmla="*/ 495300 h 838698"/>
              <a:gd name="connsiteX7" fmla="*/ 2190750 w 5281240"/>
              <a:gd name="connsiteY7" fmla="*/ 838200 h 838698"/>
              <a:gd name="connsiteX8" fmla="*/ 5281240 w 5281240"/>
              <a:gd name="connsiteY8" fmla="*/ 617385 h 838698"/>
              <a:gd name="connsiteX0" fmla="*/ 0 w 7139742"/>
              <a:gd name="connsiteY0" fmla="*/ 0 h 838698"/>
              <a:gd name="connsiteX1" fmla="*/ 0 w 7139742"/>
              <a:gd name="connsiteY1" fmla="*/ 0 h 838698"/>
              <a:gd name="connsiteX2" fmla="*/ 323850 w 7139742"/>
              <a:gd name="connsiteY2" fmla="*/ 57150 h 838698"/>
              <a:gd name="connsiteX3" fmla="*/ 238125 w 7139742"/>
              <a:gd name="connsiteY3" fmla="*/ 352425 h 838698"/>
              <a:gd name="connsiteX4" fmla="*/ 971550 w 7139742"/>
              <a:gd name="connsiteY4" fmla="*/ 257175 h 838698"/>
              <a:gd name="connsiteX5" fmla="*/ 704684 w 7139742"/>
              <a:gd name="connsiteY5" fmla="*/ 629478 h 838698"/>
              <a:gd name="connsiteX6" fmla="*/ 2524125 w 7139742"/>
              <a:gd name="connsiteY6" fmla="*/ 495300 h 838698"/>
              <a:gd name="connsiteX7" fmla="*/ 2190750 w 7139742"/>
              <a:gd name="connsiteY7" fmla="*/ 838200 h 838698"/>
              <a:gd name="connsiteX8" fmla="*/ 7139742 w 7139742"/>
              <a:gd name="connsiteY8" fmla="*/ 608318 h 838698"/>
              <a:gd name="connsiteX0" fmla="*/ 0 w 7239467"/>
              <a:gd name="connsiteY0" fmla="*/ 0 h 838698"/>
              <a:gd name="connsiteX1" fmla="*/ 0 w 7239467"/>
              <a:gd name="connsiteY1" fmla="*/ 0 h 838698"/>
              <a:gd name="connsiteX2" fmla="*/ 323850 w 7239467"/>
              <a:gd name="connsiteY2" fmla="*/ 57150 h 838698"/>
              <a:gd name="connsiteX3" fmla="*/ 238125 w 7239467"/>
              <a:gd name="connsiteY3" fmla="*/ 352425 h 838698"/>
              <a:gd name="connsiteX4" fmla="*/ 971550 w 7239467"/>
              <a:gd name="connsiteY4" fmla="*/ 257175 h 838698"/>
              <a:gd name="connsiteX5" fmla="*/ 704684 w 7239467"/>
              <a:gd name="connsiteY5" fmla="*/ 629478 h 838698"/>
              <a:gd name="connsiteX6" fmla="*/ 2524125 w 7239467"/>
              <a:gd name="connsiteY6" fmla="*/ 495300 h 838698"/>
              <a:gd name="connsiteX7" fmla="*/ 2190750 w 7239467"/>
              <a:gd name="connsiteY7" fmla="*/ 838200 h 838698"/>
              <a:gd name="connsiteX8" fmla="*/ 7239467 w 7239467"/>
              <a:gd name="connsiteY8" fmla="*/ 608318 h 838698"/>
              <a:gd name="connsiteX0" fmla="*/ 0 w 7194137"/>
              <a:gd name="connsiteY0" fmla="*/ 0 h 838698"/>
              <a:gd name="connsiteX1" fmla="*/ 0 w 7194137"/>
              <a:gd name="connsiteY1" fmla="*/ 0 h 838698"/>
              <a:gd name="connsiteX2" fmla="*/ 323850 w 7194137"/>
              <a:gd name="connsiteY2" fmla="*/ 57150 h 838698"/>
              <a:gd name="connsiteX3" fmla="*/ 238125 w 7194137"/>
              <a:gd name="connsiteY3" fmla="*/ 352425 h 838698"/>
              <a:gd name="connsiteX4" fmla="*/ 971550 w 7194137"/>
              <a:gd name="connsiteY4" fmla="*/ 257175 h 838698"/>
              <a:gd name="connsiteX5" fmla="*/ 704684 w 7194137"/>
              <a:gd name="connsiteY5" fmla="*/ 629478 h 838698"/>
              <a:gd name="connsiteX6" fmla="*/ 2524125 w 7194137"/>
              <a:gd name="connsiteY6" fmla="*/ 495300 h 838698"/>
              <a:gd name="connsiteX7" fmla="*/ 2190750 w 7194137"/>
              <a:gd name="connsiteY7" fmla="*/ 838200 h 838698"/>
              <a:gd name="connsiteX8" fmla="*/ 7194137 w 7194137"/>
              <a:gd name="connsiteY8" fmla="*/ 608318 h 838698"/>
              <a:gd name="connsiteX0" fmla="*/ 0 w 7194137"/>
              <a:gd name="connsiteY0" fmla="*/ 0 h 838698"/>
              <a:gd name="connsiteX1" fmla="*/ 0 w 7194137"/>
              <a:gd name="connsiteY1" fmla="*/ 0 h 838698"/>
              <a:gd name="connsiteX2" fmla="*/ 323850 w 7194137"/>
              <a:gd name="connsiteY2" fmla="*/ 57150 h 838698"/>
              <a:gd name="connsiteX3" fmla="*/ 238125 w 7194137"/>
              <a:gd name="connsiteY3" fmla="*/ 352425 h 838698"/>
              <a:gd name="connsiteX4" fmla="*/ 971550 w 7194137"/>
              <a:gd name="connsiteY4" fmla="*/ 257175 h 838698"/>
              <a:gd name="connsiteX5" fmla="*/ 704684 w 7194137"/>
              <a:gd name="connsiteY5" fmla="*/ 629478 h 838698"/>
              <a:gd name="connsiteX6" fmla="*/ 2524125 w 7194137"/>
              <a:gd name="connsiteY6" fmla="*/ 495300 h 838698"/>
              <a:gd name="connsiteX7" fmla="*/ 2190750 w 7194137"/>
              <a:gd name="connsiteY7" fmla="*/ 838200 h 838698"/>
              <a:gd name="connsiteX8" fmla="*/ 7194137 w 7194137"/>
              <a:gd name="connsiteY8" fmla="*/ 608318 h 838698"/>
              <a:gd name="connsiteX0" fmla="*/ 0 w 7194137"/>
              <a:gd name="connsiteY0" fmla="*/ 0 h 838698"/>
              <a:gd name="connsiteX1" fmla="*/ 0 w 7194137"/>
              <a:gd name="connsiteY1" fmla="*/ 0 h 838698"/>
              <a:gd name="connsiteX2" fmla="*/ 323850 w 7194137"/>
              <a:gd name="connsiteY2" fmla="*/ 57150 h 838698"/>
              <a:gd name="connsiteX3" fmla="*/ 238125 w 7194137"/>
              <a:gd name="connsiteY3" fmla="*/ 352425 h 838698"/>
              <a:gd name="connsiteX4" fmla="*/ 971550 w 7194137"/>
              <a:gd name="connsiteY4" fmla="*/ 257175 h 838698"/>
              <a:gd name="connsiteX5" fmla="*/ 704684 w 7194137"/>
              <a:gd name="connsiteY5" fmla="*/ 629478 h 838698"/>
              <a:gd name="connsiteX6" fmla="*/ 2524125 w 7194137"/>
              <a:gd name="connsiteY6" fmla="*/ 495300 h 838698"/>
              <a:gd name="connsiteX7" fmla="*/ 2190750 w 7194137"/>
              <a:gd name="connsiteY7" fmla="*/ 838200 h 838698"/>
              <a:gd name="connsiteX8" fmla="*/ 7194137 w 7194137"/>
              <a:gd name="connsiteY8" fmla="*/ 608318 h 83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4137" h="838698">
                <a:moveTo>
                  <a:pt x="0" y="0"/>
                </a:moveTo>
                <a:lnTo>
                  <a:pt x="0" y="0"/>
                </a:lnTo>
                <a:cubicBezTo>
                  <a:pt x="107950" y="19050"/>
                  <a:pt x="386654" y="-32693"/>
                  <a:pt x="323850" y="57150"/>
                </a:cubicBezTo>
                <a:cubicBezTo>
                  <a:pt x="233116" y="186948"/>
                  <a:pt x="70540" y="342942"/>
                  <a:pt x="238125" y="352425"/>
                </a:cubicBezTo>
                <a:cubicBezTo>
                  <a:pt x="482600" y="320675"/>
                  <a:pt x="985493" y="129899"/>
                  <a:pt x="971550" y="257175"/>
                </a:cubicBezTo>
                <a:cubicBezTo>
                  <a:pt x="942229" y="426333"/>
                  <a:pt x="475587" y="595492"/>
                  <a:pt x="704684" y="629478"/>
                </a:cubicBezTo>
                <a:cubicBezTo>
                  <a:pt x="963446" y="669165"/>
                  <a:pt x="2681964" y="361122"/>
                  <a:pt x="2524125" y="495300"/>
                </a:cubicBezTo>
                <a:cubicBezTo>
                  <a:pt x="2413000" y="609600"/>
                  <a:pt x="1912261" y="851121"/>
                  <a:pt x="2190750" y="838200"/>
                </a:cubicBezTo>
                <a:cubicBezTo>
                  <a:pt x="3220913" y="764595"/>
                  <a:pt x="6218369" y="618462"/>
                  <a:pt x="7194137" y="608318"/>
                </a:cubicBezTo>
              </a:path>
            </a:pathLst>
          </a:custGeom>
          <a:ln w="349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93175E0-B79D-405F-A0B6-559CA6E700C5}"/>
              </a:ext>
            </a:extLst>
          </p:cNvPr>
          <p:cNvSpPr txBox="1"/>
          <p:nvPr/>
        </p:nvSpPr>
        <p:spPr>
          <a:xfrm>
            <a:off x="4499018" y="1267350"/>
            <a:ext cx="450474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lvl="1">
              <a:lnSpc>
                <a:spcPct val="150000"/>
              </a:lnSpc>
            </a:pP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Lomba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KRENOVA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Penjaringan</a:t>
            </a:r>
            <a:r>
              <a:rPr lang="en-US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merupakan</a:t>
            </a:r>
            <a:r>
              <a:rPr lang="en-US" sz="13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ajang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meningkatkan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kreativitas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berupa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teknologi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bermanfaat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mudah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diterapkan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kesejahteraan</a:t>
            </a:r>
            <a:r>
              <a:rPr lang="en-US" sz="13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masyarakat</a:t>
            </a:r>
            <a:endParaRPr lang="en-US" sz="13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7" name="그룹 9">
            <a:extLst>
              <a:ext uri="{FF2B5EF4-FFF2-40B4-BE49-F238E27FC236}">
                <a16:creationId xmlns="" xmlns:a16="http://schemas.microsoft.com/office/drawing/2014/main" id="{735CDB53-6975-4602-81CF-1D1CD16A36CB}"/>
              </a:ext>
            </a:extLst>
          </p:cNvPr>
          <p:cNvGrpSpPr/>
          <p:nvPr/>
        </p:nvGrpSpPr>
        <p:grpSpPr>
          <a:xfrm>
            <a:off x="853456" y="2188658"/>
            <a:ext cx="2365956" cy="3323214"/>
            <a:chOff x="833595" y="1864073"/>
            <a:chExt cx="3661265" cy="4157836"/>
          </a:xfrm>
        </p:grpSpPr>
        <p:sp>
          <p:nvSpPr>
            <p:cNvPr id="68" name="Oval 1">
              <a:extLst>
                <a:ext uri="{FF2B5EF4-FFF2-40B4-BE49-F238E27FC236}">
                  <a16:creationId xmlns="" xmlns:a16="http://schemas.microsoft.com/office/drawing/2014/main" id="{E6721D14-F5E3-4F1A-AC07-37859905BA0F}"/>
                </a:ext>
              </a:extLst>
            </p:cNvPr>
            <p:cNvSpPr/>
            <p:nvPr/>
          </p:nvSpPr>
          <p:spPr>
            <a:xfrm rot="19043010">
              <a:off x="833595" y="1864073"/>
              <a:ext cx="2475484" cy="2335067"/>
            </a:xfrm>
            <a:custGeom>
              <a:avLst/>
              <a:gdLst/>
              <a:ahLst/>
              <a:cxnLst/>
              <a:rect l="l" t="t" r="r" b="b"/>
              <a:pathLst>
                <a:path w="2552017" h="2623501">
                  <a:moveTo>
                    <a:pt x="960593" y="2481474"/>
                  </a:moveTo>
                  <a:lnTo>
                    <a:pt x="1639506" y="2481474"/>
                  </a:lnTo>
                  <a:cubicBezTo>
                    <a:pt x="1671635" y="2481474"/>
                    <a:pt x="1697681" y="2507520"/>
                    <a:pt x="1697681" y="2539649"/>
                  </a:cubicBezTo>
                  <a:lnTo>
                    <a:pt x="1697681" y="2565326"/>
                  </a:lnTo>
                  <a:cubicBezTo>
                    <a:pt x="1697681" y="2597455"/>
                    <a:pt x="1671635" y="2623501"/>
                    <a:pt x="1639506" y="2623501"/>
                  </a:cubicBezTo>
                  <a:lnTo>
                    <a:pt x="960593" y="2623501"/>
                  </a:lnTo>
                  <a:cubicBezTo>
                    <a:pt x="928464" y="2623501"/>
                    <a:pt x="902418" y="2597455"/>
                    <a:pt x="902418" y="2565326"/>
                  </a:cubicBezTo>
                  <a:lnTo>
                    <a:pt x="902418" y="2539649"/>
                  </a:lnTo>
                  <a:cubicBezTo>
                    <a:pt x="902418" y="2507520"/>
                    <a:pt x="928464" y="2481474"/>
                    <a:pt x="960593" y="2481474"/>
                  </a:cubicBezTo>
                  <a:close/>
                  <a:moveTo>
                    <a:pt x="932191" y="2289251"/>
                  </a:moveTo>
                  <a:lnTo>
                    <a:pt x="1667909" y="2289251"/>
                  </a:lnTo>
                  <a:cubicBezTo>
                    <a:pt x="1700037" y="2289251"/>
                    <a:pt x="1726082" y="2315296"/>
                    <a:pt x="1726082" y="2347425"/>
                  </a:cubicBezTo>
                  <a:lnTo>
                    <a:pt x="1726082" y="2373104"/>
                  </a:lnTo>
                  <a:cubicBezTo>
                    <a:pt x="1726082" y="2405232"/>
                    <a:pt x="1700037" y="2431279"/>
                    <a:pt x="1667909" y="2431279"/>
                  </a:cubicBezTo>
                  <a:lnTo>
                    <a:pt x="932191" y="2431279"/>
                  </a:lnTo>
                  <a:cubicBezTo>
                    <a:pt x="900060" y="2431279"/>
                    <a:pt x="874016" y="2405232"/>
                    <a:pt x="874016" y="2373104"/>
                  </a:cubicBezTo>
                  <a:lnTo>
                    <a:pt x="874016" y="2347425"/>
                  </a:lnTo>
                  <a:cubicBezTo>
                    <a:pt x="874016" y="2315296"/>
                    <a:pt x="900060" y="2289251"/>
                    <a:pt x="932191" y="2289251"/>
                  </a:cubicBezTo>
                  <a:close/>
                  <a:moveTo>
                    <a:pt x="2552017" y="936595"/>
                  </a:moveTo>
                  <a:lnTo>
                    <a:pt x="2552017" y="1134206"/>
                  </a:lnTo>
                  <a:lnTo>
                    <a:pt x="2269715" y="1094683"/>
                  </a:lnTo>
                  <a:lnTo>
                    <a:pt x="2269715" y="976116"/>
                  </a:lnTo>
                  <a:close/>
                  <a:moveTo>
                    <a:pt x="0" y="936595"/>
                  </a:moveTo>
                  <a:lnTo>
                    <a:pt x="282302" y="976116"/>
                  </a:lnTo>
                  <a:lnTo>
                    <a:pt x="282302" y="1094683"/>
                  </a:lnTo>
                  <a:lnTo>
                    <a:pt x="0" y="1134206"/>
                  </a:lnTo>
                  <a:close/>
                  <a:moveTo>
                    <a:pt x="1294602" y="538610"/>
                  </a:moveTo>
                  <a:cubicBezTo>
                    <a:pt x="913173" y="539058"/>
                    <a:pt x="604117" y="848419"/>
                    <a:pt x="604117" y="1229963"/>
                  </a:cubicBezTo>
                  <a:cubicBezTo>
                    <a:pt x="604117" y="1488254"/>
                    <a:pt x="788458" y="1743173"/>
                    <a:pt x="933602" y="1859635"/>
                  </a:cubicBezTo>
                  <a:cubicBezTo>
                    <a:pt x="999780" y="1936202"/>
                    <a:pt x="994533" y="1937770"/>
                    <a:pt x="1021427" y="2035767"/>
                  </a:cubicBezTo>
                  <a:cubicBezTo>
                    <a:pt x="1030792" y="2095827"/>
                    <a:pt x="1015388" y="2108637"/>
                    <a:pt x="1052591" y="2112393"/>
                  </a:cubicBezTo>
                  <a:lnTo>
                    <a:pt x="1054999" y="2125056"/>
                  </a:lnTo>
                  <a:lnTo>
                    <a:pt x="1550433" y="2125056"/>
                  </a:lnTo>
                  <a:lnTo>
                    <a:pt x="1553159" y="2110727"/>
                  </a:lnTo>
                  <a:cubicBezTo>
                    <a:pt x="1573723" y="2104124"/>
                    <a:pt x="1563459" y="2087417"/>
                    <a:pt x="1571512" y="2035767"/>
                  </a:cubicBezTo>
                  <a:cubicBezTo>
                    <a:pt x="1598405" y="1937770"/>
                    <a:pt x="1593158" y="1936202"/>
                    <a:pt x="1659337" y="1859635"/>
                  </a:cubicBezTo>
                  <a:cubicBezTo>
                    <a:pt x="1804480" y="1743173"/>
                    <a:pt x="1988823" y="1488254"/>
                    <a:pt x="1988823" y="1229963"/>
                  </a:cubicBezTo>
                  <a:cubicBezTo>
                    <a:pt x="1988823" y="848419"/>
                    <a:pt x="1679767" y="539058"/>
                    <a:pt x="1298337" y="538610"/>
                  </a:cubicBezTo>
                  <a:lnTo>
                    <a:pt x="1298337" y="538781"/>
                  </a:lnTo>
                  <a:lnTo>
                    <a:pt x="1296470" y="538638"/>
                  </a:lnTo>
                  <a:lnTo>
                    <a:pt x="1294602" y="538781"/>
                  </a:lnTo>
                  <a:close/>
                  <a:moveTo>
                    <a:pt x="1294881" y="366993"/>
                  </a:moveTo>
                  <a:lnTo>
                    <a:pt x="1296470" y="367115"/>
                  </a:lnTo>
                  <a:lnTo>
                    <a:pt x="1298059" y="366993"/>
                  </a:lnTo>
                  <a:cubicBezTo>
                    <a:pt x="1765638" y="366993"/>
                    <a:pt x="2144688" y="746041"/>
                    <a:pt x="2144688" y="1213621"/>
                  </a:cubicBezTo>
                  <a:cubicBezTo>
                    <a:pt x="2144688" y="1530035"/>
                    <a:pt x="1918769" y="1842315"/>
                    <a:pt x="1741015" y="1984856"/>
                  </a:cubicBezTo>
                  <a:cubicBezTo>
                    <a:pt x="1688059" y="2045866"/>
                    <a:pt x="1711430" y="2077925"/>
                    <a:pt x="1700050" y="2157459"/>
                  </a:cubicBezTo>
                  <a:cubicBezTo>
                    <a:pt x="1670466" y="2218857"/>
                    <a:pt x="1644003" y="2238490"/>
                    <a:pt x="1591710" y="2238490"/>
                  </a:cubicBezTo>
                  <a:lnTo>
                    <a:pt x="1296470" y="2237434"/>
                  </a:lnTo>
                  <a:lnTo>
                    <a:pt x="1001230" y="2238490"/>
                  </a:lnTo>
                  <a:cubicBezTo>
                    <a:pt x="948937" y="2238490"/>
                    <a:pt x="922474" y="2218857"/>
                    <a:pt x="892888" y="2157459"/>
                  </a:cubicBezTo>
                  <a:cubicBezTo>
                    <a:pt x="881509" y="2077925"/>
                    <a:pt x="904880" y="2045866"/>
                    <a:pt x="851923" y="1984856"/>
                  </a:cubicBezTo>
                  <a:cubicBezTo>
                    <a:pt x="674170" y="1842315"/>
                    <a:pt x="448251" y="1530035"/>
                    <a:pt x="448251" y="1213621"/>
                  </a:cubicBezTo>
                  <a:cubicBezTo>
                    <a:pt x="448251" y="746041"/>
                    <a:pt x="827300" y="366993"/>
                    <a:pt x="1294881" y="366993"/>
                  </a:cubicBezTo>
                  <a:close/>
                  <a:moveTo>
                    <a:pt x="2017322" y="195354"/>
                  </a:moveTo>
                  <a:lnTo>
                    <a:pt x="2168700" y="322376"/>
                  </a:lnTo>
                  <a:lnTo>
                    <a:pt x="1956964" y="513228"/>
                  </a:lnTo>
                  <a:lnTo>
                    <a:pt x="1866137" y="437013"/>
                  </a:lnTo>
                  <a:close/>
                  <a:moveTo>
                    <a:pt x="520680" y="195354"/>
                  </a:moveTo>
                  <a:lnTo>
                    <a:pt x="671864" y="437013"/>
                  </a:lnTo>
                  <a:lnTo>
                    <a:pt x="581036" y="513228"/>
                  </a:lnTo>
                  <a:lnTo>
                    <a:pt x="369300" y="322376"/>
                  </a:lnTo>
                  <a:close/>
                  <a:moveTo>
                    <a:pt x="1197664" y="0"/>
                  </a:moveTo>
                  <a:lnTo>
                    <a:pt x="1395275" y="0"/>
                  </a:lnTo>
                  <a:lnTo>
                    <a:pt x="1355752" y="282302"/>
                  </a:lnTo>
                  <a:lnTo>
                    <a:pt x="1237185" y="28230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9" name="Group 18">
              <a:extLst>
                <a:ext uri="{FF2B5EF4-FFF2-40B4-BE49-F238E27FC236}">
                  <a16:creationId xmlns="" xmlns:a16="http://schemas.microsoft.com/office/drawing/2014/main" id="{B477482F-D80F-41F0-93F6-56E875E584BA}"/>
                </a:ext>
              </a:extLst>
            </p:cNvPr>
            <p:cNvGrpSpPr/>
            <p:nvPr/>
          </p:nvGrpSpPr>
          <p:grpSpPr>
            <a:xfrm rot="19043010">
              <a:off x="3788740" y="3701438"/>
              <a:ext cx="706120" cy="2320471"/>
              <a:chOff x="6422843" y="4327886"/>
              <a:chExt cx="926113" cy="2801989"/>
            </a:xfrm>
          </p:grpSpPr>
          <p:sp>
            <p:nvSpPr>
              <p:cNvPr id="88" name="Rectangle 13">
                <a:extLst>
                  <a:ext uri="{FF2B5EF4-FFF2-40B4-BE49-F238E27FC236}">
                    <a16:creationId xmlns="" xmlns:a16="http://schemas.microsoft.com/office/drawing/2014/main" id="{DEF1853E-AF7C-4314-AA39-D3E8D35467F3}"/>
                  </a:ext>
                </a:extLst>
              </p:cNvPr>
              <p:cNvSpPr/>
              <p:nvPr/>
            </p:nvSpPr>
            <p:spPr>
              <a:xfrm>
                <a:off x="6484955" y="4327886"/>
                <a:ext cx="864001" cy="141685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Isosceles Triangle 14">
                <a:extLst>
                  <a:ext uri="{FF2B5EF4-FFF2-40B4-BE49-F238E27FC236}">
                    <a16:creationId xmlns="" xmlns:a16="http://schemas.microsoft.com/office/drawing/2014/main" id="{92289AB8-B293-45CC-93F2-2A3D5B26ABCB}"/>
                  </a:ext>
                </a:extLst>
              </p:cNvPr>
              <p:cNvSpPr/>
              <p:nvPr/>
            </p:nvSpPr>
            <p:spPr>
              <a:xfrm rot="10800000">
                <a:off x="6692265" y="6819496"/>
                <a:ext cx="309601" cy="310379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0" name="Trapezoid 12">
                <a:extLst>
                  <a:ext uri="{FF2B5EF4-FFF2-40B4-BE49-F238E27FC236}">
                    <a16:creationId xmlns="" xmlns:a16="http://schemas.microsoft.com/office/drawing/2014/main" id="{22E3BE36-9C81-41D5-8E7A-453A9A57C518}"/>
                  </a:ext>
                </a:extLst>
              </p:cNvPr>
              <p:cNvSpPr/>
              <p:nvPr/>
            </p:nvSpPr>
            <p:spPr>
              <a:xfrm rot="10800000">
                <a:off x="6422843" y="5922084"/>
                <a:ext cx="864095" cy="696733"/>
              </a:xfrm>
              <a:custGeom>
                <a:avLst/>
                <a:gdLst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0 w 864096"/>
                  <a:gd name="connsiteY4" fmla="*/ 504000 h 504000"/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654389 w 864096"/>
                  <a:gd name="connsiteY4" fmla="*/ 502269 h 504000"/>
                  <a:gd name="connsiteX5" fmla="*/ 0 w 864096"/>
                  <a:gd name="connsiteY5" fmla="*/ 504000 h 504000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3799"/>
                  <a:gd name="connsiteX1" fmla="*/ 278218 w 864096"/>
                  <a:gd name="connsiteY1" fmla="*/ 0 h 693799"/>
                  <a:gd name="connsiteX2" fmla="*/ 585878 w 864096"/>
                  <a:gd name="connsiteY2" fmla="*/ 0 h 693799"/>
                  <a:gd name="connsiteX3" fmla="*/ 864096 w 864096"/>
                  <a:gd name="connsiteY3" fmla="*/ 504000 h 693799"/>
                  <a:gd name="connsiteX4" fmla="*/ 646114 w 864096"/>
                  <a:gd name="connsiteY4" fmla="*/ 692597 h 693799"/>
                  <a:gd name="connsiteX5" fmla="*/ 418548 w 864096"/>
                  <a:gd name="connsiteY5" fmla="*/ 580882 h 693799"/>
                  <a:gd name="connsiteX6" fmla="*/ 0 w 864096"/>
                  <a:gd name="connsiteY6" fmla="*/ 504000 h 693799"/>
                  <a:gd name="connsiteX0" fmla="*/ 0 w 864096"/>
                  <a:gd name="connsiteY0" fmla="*/ 504000 h 693347"/>
                  <a:gd name="connsiteX1" fmla="*/ 278218 w 864096"/>
                  <a:gd name="connsiteY1" fmla="*/ 0 h 693347"/>
                  <a:gd name="connsiteX2" fmla="*/ 585878 w 864096"/>
                  <a:gd name="connsiteY2" fmla="*/ 0 h 693347"/>
                  <a:gd name="connsiteX3" fmla="*/ 864096 w 864096"/>
                  <a:gd name="connsiteY3" fmla="*/ 504000 h 693347"/>
                  <a:gd name="connsiteX4" fmla="*/ 646114 w 864096"/>
                  <a:gd name="connsiteY4" fmla="*/ 692597 h 693347"/>
                  <a:gd name="connsiteX5" fmla="*/ 418548 w 864096"/>
                  <a:gd name="connsiteY5" fmla="*/ 518819 h 693347"/>
                  <a:gd name="connsiteX6" fmla="*/ 0 w 864096"/>
                  <a:gd name="connsiteY6" fmla="*/ 504000 h 69334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162 w 864258"/>
                  <a:gd name="connsiteY0" fmla="*/ 504000 h 692597"/>
                  <a:gd name="connsiteX1" fmla="*/ 278380 w 864258"/>
                  <a:gd name="connsiteY1" fmla="*/ 0 h 692597"/>
                  <a:gd name="connsiteX2" fmla="*/ 586040 w 864258"/>
                  <a:gd name="connsiteY2" fmla="*/ 0 h 692597"/>
                  <a:gd name="connsiteX3" fmla="*/ 864258 w 864258"/>
                  <a:gd name="connsiteY3" fmla="*/ 504000 h 692597"/>
                  <a:gd name="connsiteX4" fmla="*/ 646276 w 864258"/>
                  <a:gd name="connsiteY4" fmla="*/ 692597 h 692597"/>
                  <a:gd name="connsiteX5" fmla="*/ 422848 w 864258"/>
                  <a:gd name="connsiteY5" fmla="*/ 489856 h 692597"/>
                  <a:gd name="connsiteX6" fmla="*/ 240795 w 864258"/>
                  <a:gd name="connsiteY6" fmla="*/ 576744 h 692597"/>
                  <a:gd name="connsiteX7" fmla="*/ 162 w 864258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43514 w 864237"/>
                  <a:gd name="connsiteY5" fmla="*/ 481581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87 w 864283"/>
                  <a:gd name="connsiteY0" fmla="*/ 504000 h 696733"/>
                  <a:gd name="connsiteX1" fmla="*/ 278405 w 864283"/>
                  <a:gd name="connsiteY1" fmla="*/ 0 h 696733"/>
                  <a:gd name="connsiteX2" fmla="*/ 586065 w 864283"/>
                  <a:gd name="connsiteY2" fmla="*/ 0 h 696733"/>
                  <a:gd name="connsiteX3" fmla="*/ 864283 w 864283"/>
                  <a:gd name="connsiteY3" fmla="*/ 504000 h 696733"/>
                  <a:gd name="connsiteX4" fmla="*/ 646301 w 864283"/>
                  <a:gd name="connsiteY4" fmla="*/ 692597 h 696733"/>
                  <a:gd name="connsiteX5" fmla="*/ 443560 w 864283"/>
                  <a:gd name="connsiteY5" fmla="*/ 481581 h 696733"/>
                  <a:gd name="connsiteX6" fmla="*/ 269783 w 864283"/>
                  <a:gd name="connsiteY6" fmla="*/ 696733 h 696733"/>
                  <a:gd name="connsiteX7" fmla="*/ 187 w 864283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481581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4096" h="696733">
                    <a:moveTo>
                      <a:pt x="0" y="504000"/>
                    </a:moveTo>
                    <a:lnTo>
                      <a:pt x="278218" y="0"/>
                    </a:lnTo>
                    <a:lnTo>
                      <a:pt x="585878" y="0"/>
                    </a:lnTo>
                    <a:lnTo>
                      <a:pt x="864096" y="504000"/>
                    </a:lnTo>
                    <a:lnTo>
                      <a:pt x="646114" y="692597"/>
                    </a:lnTo>
                    <a:cubicBezTo>
                      <a:pt x="555306" y="618523"/>
                      <a:pt x="538646" y="587490"/>
                      <a:pt x="443373" y="506406"/>
                    </a:cubicBezTo>
                    <a:cubicBezTo>
                      <a:pt x="342692" y="607086"/>
                      <a:pt x="319356" y="636450"/>
                      <a:pt x="269596" y="696733"/>
                    </a:cubicBezTo>
                    <a:cubicBezTo>
                      <a:pt x="145360" y="616339"/>
                      <a:pt x="130275" y="612536"/>
                      <a:pt x="0" y="5040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0" name="그룹 8">
              <a:extLst>
                <a:ext uri="{FF2B5EF4-FFF2-40B4-BE49-F238E27FC236}">
                  <a16:creationId xmlns="" xmlns:a16="http://schemas.microsoft.com/office/drawing/2014/main" id="{60D0F9DF-150B-483E-A235-EE45D3D13763}"/>
                </a:ext>
              </a:extLst>
            </p:cNvPr>
            <p:cNvGrpSpPr/>
            <p:nvPr/>
          </p:nvGrpSpPr>
          <p:grpSpPr>
            <a:xfrm>
              <a:off x="1493975" y="2517823"/>
              <a:ext cx="1146639" cy="1170759"/>
              <a:chOff x="1493975" y="2517823"/>
              <a:chExt cx="1146639" cy="1170759"/>
            </a:xfrm>
          </p:grpSpPr>
          <p:sp>
            <p:nvSpPr>
              <p:cNvPr id="71" name="Freeform 23">
                <a:extLst>
                  <a:ext uri="{FF2B5EF4-FFF2-40B4-BE49-F238E27FC236}">
                    <a16:creationId xmlns="" xmlns:a16="http://schemas.microsoft.com/office/drawing/2014/main" id="{4FFD013C-163B-4788-A71C-9AD7B764728D}"/>
                  </a:ext>
                </a:extLst>
              </p:cNvPr>
              <p:cNvSpPr/>
              <p:nvPr/>
            </p:nvSpPr>
            <p:spPr>
              <a:xfrm rot="19043010">
                <a:off x="2304508" y="3207043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chemeClr val="accent5"/>
              </a:solidFill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Freeform 24">
                <a:extLst>
                  <a:ext uri="{FF2B5EF4-FFF2-40B4-BE49-F238E27FC236}">
                    <a16:creationId xmlns="" xmlns:a16="http://schemas.microsoft.com/office/drawing/2014/main" id="{D75B1C65-1AC7-4FB7-B380-79D525860D34}"/>
                  </a:ext>
                </a:extLst>
              </p:cNvPr>
              <p:cNvSpPr/>
              <p:nvPr/>
            </p:nvSpPr>
            <p:spPr>
              <a:xfrm rot="19043010" flipH="1">
                <a:off x="2519966" y="3044667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chemeClr val="accent4"/>
              </a:solidFill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73" name="그룹 7">
                <a:extLst>
                  <a:ext uri="{FF2B5EF4-FFF2-40B4-BE49-F238E27FC236}">
                    <a16:creationId xmlns="" xmlns:a16="http://schemas.microsoft.com/office/drawing/2014/main" id="{EAA394B6-6479-4BC9-AE72-2E26912C9005}"/>
                  </a:ext>
                </a:extLst>
              </p:cNvPr>
              <p:cNvGrpSpPr/>
              <p:nvPr/>
            </p:nvGrpSpPr>
            <p:grpSpPr>
              <a:xfrm rot="19020000">
                <a:off x="1493975" y="2517823"/>
                <a:ext cx="1146639" cy="829447"/>
                <a:chOff x="2947987" y="43676"/>
                <a:chExt cx="4807369" cy="3477522"/>
              </a:xfrm>
            </p:grpSpPr>
            <p:sp>
              <p:nvSpPr>
                <p:cNvPr id="74" name="자유형: 도형 3">
                  <a:extLst>
                    <a:ext uri="{FF2B5EF4-FFF2-40B4-BE49-F238E27FC236}">
                      <a16:creationId xmlns="" xmlns:a16="http://schemas.microsoft.com/office/drawing/2014/main" id="{A88C52F2-2493-4AF5-B876-755A6F76ADE7}"/>
                    </a:ext>
                  </a:extLst>
                </p:cNvPr>
                <p:cNvSpPr/>
                <p:nvPr/>
              </p:nvSpPr>
              <p:spPr>
                <a:xfrm>
                  <a:off x="5542701" y="43676"/>
                  <a:ext cx="2193985" cy="3316963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75" name="그룹 42">
                  <a:extLst>
                    <a:ext uri="{FF2B5EF4-FFF2-40B4-BE49-F238E27FC236}">
                      <a16:creationId xmlns="" xmlns:a16="http://schemas.microsoft.com/office/drawing/2014/main" id="{165F6A62-7C86-487E-A725-9EE87A0C87D7}"/>
                    </a:ext>
                  </a:extLst>
                </p:cNvPr>
                <p:cNvGrpSpPr/>
                <p:nvPr/>
              </p:nvGrpSpPr>
              <p:grpSpPr>
                <a:xfrm>
                  <a:off x="5560358" y="66818"/>
                  <a:ext cx="2194998" cy="3306172"/>
                  <a:chOff x="6150565" y="3254095"/>
                  <a:chExt cx="979312" cy="1475069"/>
                </a:xfrm>
              </p:grpSpPr>
              <p:sp>
                <p:nvSpPr>
                  <p:cNvPr id="83" name="자유형: 도형 43">
                    <a:extLst>
                      <a:ext uri="{FF2B5EF4-FFF2-40B4-BE49-F238E27FC236}">
                        <a16:creationId xmlns="" xmlns:a16="http://schemas.microsoft.com/office/drawing/2014/main" id="{08AB2D08-3813-40A8-BBDB-7608511D32B7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84" name="자유형: 도형 44">
                    <a:extLst>
                      <a:ext uri="{FF2B5EF4-FFF2-40B4-BE49-F238E27FC236}">
                        <a16:creationId xmlns="" xmlns:a16="http://schemas.microsoft.com/office/drawing/2014/main" id="{CA8661D4-A94E-4C52-814D-CB5D1F352385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85" name="자유형: 도형 45">
                    <a:extLst>
                      <a:ext uri="{FF2B5EF4-FFF2-40B4-BE49-F238E27FC236}">
                        <a16:creationId xmlns="" xmlns:a16="http://schemas.microsoft.com/office/drawing/2014/main" id="{F036B897-8149-4511-B5FF-F0F94FF430DA}"/>
                      </a:ext>
                    </a:extLst>
                  </p:cNvPr>
                  <p:cNvSpPr/>
                  <p:nvPr/>
                </p:nvSpPr>
                <p:spPr>
                  <a:xfrm>
                    <a:off x="6153239" y="3948274"/>
                    <a:ext cx="785356" cy="780890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86" name="자유형: 도형 46">
                    <a:extLst>
                      <a:ext uri="{FF2B5EF4-FFF2-40B4-BE49-F238E27FC236}">
                        <a16:creationId xmlns="" xmlns:a16="http://schemas.microsoft.com/office/drawing/2014/main" id="{75FF01E1-B6BA-46A6-8726-68ACC3437923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87" name="직선 연결선 47">
                    <a:extLst>
                      <a:ext uri="{FF2B5EF4-FFF2-40B4-BE49-F238E27FC236}">
                        <a16:creationId xmlns="" xmlns:a16="http://schemas.microsoft.com/office/drawing/2014/main" id="{AB18BE1C-988C-4251-A135-9DD4BE652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자유형: 도형 95">
                  <a:extLst>
                    <a:ext uri="{FF2B5EF4-FFF2-40B4-BE49-F238E27FC236}">
                      <a16:creationId xmlns="" xmlns:a16="http://schemas.microsoft.com/office/drawing/2014/main" id="{301EABE0-B804-4978-824A-E1E6A73E5943}"/>
                    </a:ext>
                  </a:extLst>
                </p:cNvPr>
                <p:cNvSpPr/>
                <p:nvPr/>
              </p:nvSpPr>
              <p:spPr>
                <a:xfrm flipH="1">
                  <a:off x="2947987" y="204236"/>
                  <a:ext cx="2193986" cy="3316962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77" name="그룹 96">
                  <a:extLst>
                    <a:ext uri="{FF2B5EF4-FFF2-40B4-BE49-F238E27FC236}">
                      <a16:creationId xmlns="" xmlns:a16="http://schemas.microsoft.com/office/drawing/2014/main" id="{4918AE9E-D690-4CB1-BB3F-940F85A6FF95}"/>
                    </a:ext>
                  </a:extLst>
                </p:cNvPr>
                <p:cNvGrpSpPr/>
                <p:nvPr/>
              </p:nvGrpSpPr>
              <p:grpSpPr>
                <a:xfrm flipH="1">
                  <a:off x="3326867" y="66819"/>
                  <a:ext cx="2194998" cy="3448982"/>
                  <a:chOff x="6150565" y="3254095"/>
                  <a:chExt cx="979312" cy="1538784"/>
                </a:xfrm>
              </p:grpSpPr>
              <p:sp>
                <p:nvSpPr>
                  <p:cNvPr id="78" name="자유형: 도형 97">
                    <a:extLst>
                      <a:ext uri="{FF2B5EF4-FFF2-40B4-BE49-F238E27FC236}">
                        <a16:creationId xmlns="" xmlns:a16="http://schemas.microsoft.com/office/drawing/2014/main" id="{4420BC60-0FF1-4D01-9116-CEDE0F027DB7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solidFill>
                    <a:schemeClr val="accent5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79" name="자유형: 도형 98">
                    <a:extLst>
                      <a:ext uri="{FF2B5EF4-FFF2-40B4-BE49-F238E27FC236}">
                        <a16:creationId xmlns="" xmlns:a16="http://schemas.microsoft.com/office/drawing/2014/main" id="{C7B879E5-7E7B-4FBF-8D9C-91F1C8305802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80" name="자유형: 도형 99">
                    <a:extLst>
                      <a:ext uri="{FF2B5EF4-FFF2-40B4-BE49-F238E27FC236}">
                        <a16:creationId xmlns="" xmlns:a16="http://schemas.microsoft.com/office/drawing/2014/main" id="{35C4FD3F-DE80-4FC4-A998-418012BCDFAB}"/>
                      </a:ext>
                    </a:extLst>
                  </p:cNvPr>
                  <p:cNvSpPr/>
                  <p:nvPr/>
                </p:nvSpPr>
                <p:spPr>
                  <a:xfrm>
                    <a:off x="6320730" y="4011991"/>
                    <a:ext cx="785355" cy="780888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81" name="자유형: 도형 100">
                    <a:extLst>
                      <a:ext uri="{FF2B5EF4-FFF2-40B4-BE49-F238E27FC236}">
                        <a16:creationId xmlns="" xmlns:a16="http://schemas.microsoft.com/office/drawing/2014/main" id="{FD1ECEFE-ADA5-4AC2-8DA2-81368C31CB69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82" name="직선 연결선 101">
                    <a:extLst>
                      <a:ext uri="{FF2B5EF4-FFF2-40B4-BE49-F238E27FC236}">
                        <a16:creationId xmlns="" xmlns:a16="http://schemas.microsoft.com/office/drawing/2014/main" id="{F0D57D95-FADB-4A4C-9AF3-A1DD871B54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18F193EE-BEC0-4A47-BB5B-40C220384A2E}"/>
              </a:ext>
            </a:extLst>
          </p:cNvPr>
          <p:cNvSpPr txBox="1"/>
          <p:nvPr/>
        </p:nvSpPr>
        <p:spPr>
          <a:xfrm>
            <a:off x="3837770" y="1760654"/>
            <a:ext cx="421991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68D64462-8EBF-4752-B925-65B6A504F3A8}"/>
              </a:ext>
            </a:extLst>
          </p:cNvPr>
          <p:cNvSpPr txBox="1"/>
          <p:nvPr/>
        </p:nvSpPr>
        <p:spPr>
          <a:xfrm>
            <a:off x="5244701" y="3138324"/>
            <a:ext cx="42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361CD48D-8474-4827-9AE6-85DC47996BCE}"/>
              </a:ext>
            </a:extLst>
          </p:cNvPr>
          <p:cNvSpPr txBox="1"/>
          <p:nvPr/>
        </p:nvSpPr>
        <p:spPr>
          <a:xfrm>
            <a:off x="4061073" y="4663184"/>
            <a:ext cx="42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Rounded Rectangle 119">
            <a:extLst>
              <a:ext uri="{FF2B5EF4-FFF2-40B4-BE49-F238E27FC236}">
                <a16:creationId xmlns="" xmlns:a16="http://schemas.microsoft.com/office/drawing/2014/main" id="{417E5C1F-394F-454C-899F-0E8B6649BA6C}"/>
              </a:ext>
            </a:extLst>
          </p:cNvPr>
          <p:cNvSpPr/>
          <p:nvPr userDrawn="1"/>
        </p:nvSpPr>
        <p:spPr>
          <a:xfrm rot="17904026">
            <a:off x="3728501" y="1646850"/>
            <a:ext cx="647640" cy="552788"/>
          </a:xfrm>
          <a:prstGeom prst="roundRect">
            <a:avLst>
              <a:gd name="adj" fmla="val 821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00" name="그룹 6">
            <a:extLst>
              <a:ext uri="{FF2B5EF4-FFF2-40B4-BE49-F238E27FC236}">
                <a16:creationId xmlns="" xmlns:a16="http://schemas.microsoft.com/office/drawing/2014/main" id="{D27127B3-E0F0-4D26-8705-4428E4C5C67B}"/>
              </a:ext>
            </a:extLst>
          </p:cNvPr>
          <p:cNvGrpSpPr/>
          <p:nvPr/>
        </p:nvGrpSpPr>
        <p:grpSpPr>
          <a:xfrm>
            <a:off x="3748049" y="1641034"/>
            <a:ext cx="577800" cy="577798"/>
            <a:chOff x="7156653" y="2090877"/>
            <a:chExt cx="720081" cy="720080"/>
          </a:xfrm>
          <a:solidFill>
            <a:schemeClr val="accent5"/>
          </a:solidFill>
        </p:grpSpPr>
        <p:sp>
          <p:nvSpPr>
            <p:cNvPr id="101" name="Rounded Rectangle 122">
              <a:extLst>
                <a:ext uri="{FF2B5EF4-FFF2-40B4-BE49-F238E27FC236}">
                  <a16:creationId xmlns="" xmlns:a16="http://schemas.microsoft.com/office/drawing/2014/main" id="{9171E518-9DBA-4F8A-8657-0059E0B0CE4F}"/>
                </a:ext>
              </a:extLst>
            </p:cNvPr>
            <p:cNvSpPr/>
            <p:nvPr userDrawn="1"/>
          </p:nvSpPr>
          <p:spPr>
            <a:xfrm rot="18445581">
              <a:off x="7156654" y="2090876"/>
              <a:ext cx="720080" cy="720081"/>
            </a:xfrm>
            <a:prstGeom prst="roundRect">
              <a:avLst>
                <a:gd name="adj" fmla="val 8219"/>
              </a:avLst>
            </a:prstGeom>
            <a:grp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102" name="Rounded Rectangle 123">
              <a:extLst>
                <a:ext uri="{FF2B5EF4-FFF2-40B4-BE49-F238E27FC236}">
                  <a16:creationId xmlns="" xmlns:a16="http://schemas.microsoft.com/office/drawing/2014/main" id="{B7951945-30CB-4AA7-9A5A-92C5DF269CC7}"/>
                </a:ext>
              </a:extLst>
            </p:cNvPr>
            <p:cNvSpPr/>
            <p:nvPr userDrawn="1"/>
          </p:nvSpPr>
          <p:spPr>
            <a:xfrm rot="18900000">
              <a:off x="7185631" y="2119851"/>
              <a:ext cx="662129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65" name="Freeform: Shape 31">
            <a:extLst>
              <a:ext uri="{FF2B5EF4-FFF2-40B4-BE49-F238E27FC236}">
                <a16:creationId xmlns="" xmlns:a16="http://schemas.microsoft.com/office/drawing/2014/main" id="{07FF690A-3729-43D0-A69A-6EF225AC5C4E}"/>
              </a:ext>
            </a:extLst>
          </p:cNvPr>
          <p:cNvSpPr/>
          <p:nvPr/>
        </p:nvSpPr>
        <p:spPr>
          <a:xfrm>
            <a:off x="10442777" y="2479262"/>
            <a:ext cx="645384" cy="1683826"/>
          </a:xfrm>
          <a:custGeom>
            <a:avLst/>
            <a:gdLst>
              <a:gd name="connsiteX0" fmla="*/ 537210 w 1076325"/>
              <a:gd name="connsiteY0" fmla="*/ 116205 h 2647950"/>
              <a:gd name="connsiteX1" fmla="*/ 345758 w 1076325"/>
              <a:gd name="connsiteY1" fmla="*/ 297180 h 2647950"/>
              <a:gd name="connsiteX2" fmla="*/ 537210 w 1076325"/>
              <a:gd name="connsiteY2" fmla="*/ 478155 h 2647950"/>
              <a:gd name="connsiteX3" fmla="*/ 728663 w 1076325"/>
              <a:gd name="connsiteY3" fmla="*/ 297180 h 2647950"/>
              <a:gd name="connsiteX4" fmla="*/ 537210 w 1076325"/>
              <a:gd name="connsiteY4" fmla="*/ 116205 h 2647950"/>
              <a:gd name="connsiteX5" fmla="*/ 242888 w 1076325"/>
              <a:gd name="connsiteY5" fmla="*/ 0 h 2647950"/>
              <a:gd name="connsiteX6" fmla="*/ 833438 w 1076325"/>
              <a:gd name="connsiteY6" fmla="*/ 0 h 2647950"/>
              <a:gd name="connsiteX7" fmla="*/ 728663 w 1076325"/>
              <a:gd name="connsiteY7" fmla="*/ 1328738 h 2647950"/>
              <a:gd name="connsiteX8" fmla="*/ 1076325 w 1076325"/>
              <a:gd name="connsiteY8" fmla="*/ 1423035 h 2647950"/>
              <a:gd name="connsiteX9" fmla="*/ 719138 w 1076325"/>
              <a:gd name="connsiteY9" fmla="*/ 2481263 h 2647950"/>
              <a:gd name="connsiteX10" fmla="*/ 654368 w 1076325"/>
              <a:gd name="connsiteY10" fmla="*/ 1496378 h 2647950"/>
              <a:gd name="connsiteX11" fmla="*/ 551498 w 1076325"/>
              <a:gd name="connsiteY11" fmla="*/ 2647950 h 2647950"/>
              <a:gd name="connsiteX12" fmla="*/ 421005 w 1076325"/>
              <a:gd name="connsiteY12" fmla="*/ 1496378 h 2647950"/>
              <a:gd name="connsiteX13" fmla="*/ 356235 w 1076325"/>
              <a:gd name="connsiteY13" fmla="*/ 2481263 h 2647950"/>
              <a:gd name="connsiteX14" fmla="*/ 0 w 1076325"/>
              <a:gd name="connsiteY14" fmla="*/ 1423035 h 2647950"/>
              <a:gd name="connsiteX15" fmla="*/ 345758 w 1076325"/>
              <a:gd name="connsiteY15" fmla="*/ 1328738 h 2647950"/>
              <a:gd name="connsiteX16" fmla="*/ 242888 w 1076325"/>
              <a:gd name="connsiteY16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6325" h="2647950">
                <a:moveTo>
                  <a:pt x="537210" y="116205"/>
                </a:moveTo>
                <a:cubicBezTo>
                  <a:pt x="430530" y="116205"/>
                  <a:pt x="345758" y="198120"/>
                  <a:pt x="345758" y="297180"/>
                </a:cubicBezTo>
                <a:cubicBezTo>
                  <a:pt x="345758" y="398145"/>
                  <a:pt x="431483" y="478155"/>
                  <a:pt x="537210" y="478155"/>
                </a:cubicBezTo>
                <a:cubicBezTo>
                  <a:pt x="642938" y="478155"/>
                  <a:pt x="728663" y="398145"/>
                  <a:pt x="728663" y="297180"/>
                </a:cubicBezTo>
                <a:cubicBezTo>
                  <a:pt x="728663" y="198120"/>
                  <a:pt x="643890" y="116205"/>
                  <a:pt x="537210" y="116205"/>
                </a:cubicBezTo>
                <a:close/>
                <a:moveTo>
                  <a:pt x="242888" y="0"/>
                </a:moveTo>
                <a:cubicBezTo>
                  <a:pt x="242888" y="0"/>
                  <a:pt x="242888" y="0"/>
                  <a:pt x="833438" y="0"/>
                </a:cubicBezTo>
                <a:cubicBezTo>
                  <a:pt x="983933" y="373380"/>
                  <a:pt x="945833" y="820103"/>
                  <a:pt x="728663" y="1328738"/>
                </a:cubicBezTo>
                <a:lnTo>
                  <a:pt x="1076325" y="1423035"/>
                </a:lnTo>
                <a:cubicBezTo>
                  <a:pt x="1076325" y="1423035"/>
                  <a:pt x="1076325" y="1423035"/>
                  <a:pt x="719138" y="2481263"/>
                </a:cubicBezTo>
                <a:cubicBezTo>
                  <a:pt x="719138" y="2481263"/>
                  <a:pt x="719138" y="2481263"/>
                  <a:pt x="654368" y="1496378"/>
                </a:cubicBezTo>
                <a:cubicBezTo>
                  <a:pt x="619125" y="1566863"/>
                  <a:pt x="551498" y="2647950"/>
                  <a:pt x="551498" y="2647950"/>
                </a:cubicBezTo>
                <a:cubicBezTo>
                  <a:pt x="550545" y="2646998"/>
                  <a:pt x="456248" y="1567815"/>
                  <a:pt x="421005" y="1496378"/>
                </a:cubicBezTo>
                <a:cubicBezTo>
                  <a:pt x="421005" y="1496378"/>
                  <a:pt x="421005" y="1496378"/>
                  <a:pt x="356235" y="2481263"/>
                </a:cubicBezTo>
                <a:cubicBezTo>
                  <a:pt x="356235" y="2481263"/>
                  <a:pt x="356235" y="2481263"/>
                  <a:pt x="0" y="1423035"/>
                </a:cubicBezTo>
                <a:cubicBezTo>
                  <a:pt x="0" y="1423035"/>
                  <a:pt x="0" y="1423035"/>
                  <a:pt x="345758" y="1328738"/>
                </a:cubicBezTo>
                <a:cubicBezTo>
                  <a:pt x="129540" y="820103"/>
                  <a:pt x="90488" y="373380"/>
                  <a:pt x="242888" y="0"/>
                </a:cubicBezTo>
                <a:close/>
              </a:path>
            </a:pathLst>
          </a:custGeom>
          <a:solidFill>
            <a:srgbClr val="FBA2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 6">
            <a:extLst>
              <a:ext uri="{FF2B5EF4-FFF2-40B4-BE49-F238E27FC236}">
                <a16:creationId xmlns="" xmlns:a16="http://schemas.microsoft.com/office/drawing/2014/main" id="{EDFB1688-D594-4B56-A0B1-CD684D804890}"/>
              </a:ext>
            </a:extLst>
          </p:cNvPr>
          <p:cNvSpPr>
            <a:spLocks/>
          </p:cNvSpPr>
          <p:nvPr/>
        </p:nvSpPr>
        <p:spPr bwMode="auto">
          <a:xfrm>
            <a:off x="10599524" y="2083043"/>
            <a:ext cx="331890" cy="370975"/>
          </a:xfrm>
          <a:custGeom>
            <a:avLst/>
            <a:gdLst/>
            <a:ahLst/>
            <a:cxnLst/>
            <a:rect l="l" t="t" r="r" b="b"/>
            <a:pathLst>
              <a:path w="672533" h="708844">
                <a:moveTo>
                  <a:pt x="329882" y="0"/>
                </a:moveTo>
                <a:lnTo>
                  <a:pt x="342651" y="0"/>
                </a:lnTo>
                <a:cubicBezTo>
                  <a:pt x="342651" y="67021"/>
                  <a:pt x="342651" y="146517"/>
                  <a:pt x="342651" y="240812"/>
                </a:cubicBezTo>
                <a:cubicBezTo>
                  <a:pt x="485245" y="384173"/>
                  <a:pt x="595915" y="540184"/>
                  <a:pt x="672533" y="708844"/>
                </a:cubicBezTo>
                <a:cubicBezTo>
                  <a:pt x="672533" y="708844"/>
                  <a:pt x="672533" y="708844"/>
                  <a:pt x="0" y="708844"/>
                </a:cubicBezTo>
                <a:cubicBezTo>
                  <a:pt x="76618" y="540184"/>
                  <a:pt x="187288" y="384173"/>
                  <a:pt x="329882" y="240812"/>
                </a:cubicBezTo>
                <a:cubicBezTo>
                  <a:pt x="329882" y="240812"/>
                  <a:pt x="329882" y="240812"/>
                  <a:pt x="3298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6A490FC-F9F6-45E9-96DC-7E7B65FC44D0}"/>
              </a:ext>
            </a:extLst>
          </p:cNvPr>
          <p:cNvSpPr txBox="1"/>
          <p:nvPr/>
        </p:nvSpPr>
        <p:spPr>
          <a:xfrm>
            <a:off x="5909365" y="2990153"/>
            <a:ext cx="449161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lvl="1">
              <a:lnSpc>
                <a:spcPct val="150000"/>
              </a:lnSpc>
            </a:pP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KRENOVA</a:t>
            </a:r>
            <a:r>
              <a:rPr lang="en-US" sz="13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Penjaringan</a:t>
            </a:r>
            <a:r>
              <a:rPr lang="en-US" sz="13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diharapkan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segala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ide,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gagasan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konsep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metode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kreativitas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terhimpun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berkembang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maju</a:t>
            </a:r>
            <a:r>
              <a:rPr lang="en-US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13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sehingga inovasi menjadi budaya dalam kehidupan masyarakat</a:t>
            </a:r>
            <a:endParaRPr lang="en-US" sz="13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68D64462-8EBF-4752-B925-65B6A504F3A8}"/>
              </a:ext>
            </a:extLst>
          </p:cNvPr>
          <p:cNvSpPr txBox="1"/>
          <p:nvPr/>
        </p:nvSpPr>
        <p:spPr>
          <a:xfrm>
            <a:off x="3815632" y="1724264"/>
            <a:ext cx="42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9" name="Freeform: Shape 28">
            <a:extLst>
              <a:ext uri="{FF2B5EF4-FFF2-40B4-BE49-F238E27FC236}">
                <a16:creationId xmlns="" xmlns:a16="http://schemas.microsoft.com/office/drawing/2014/main" id="{AD98A783-04C4-4472-8432-0158A0F52F00}"/>
              </a:ext>
            </a:extLst>
          </p:cNvPr>
          <p:cNvSpPr/>
          <p:nvPr/>
        </p:nvSpPr>
        <p:spPr>
          <a:xfrm flipH="1">
            <a:off x="4126173" y="4594251"/>
            <a:ext cx="8057997" cy="2284311"/>
          </a:xfrm>
          <a:custGeom>
            <a:avLst/>
            <a:gdLst>
              <a:gd name="connsiteX0" fmla="*/ 7926147 w 8057997"/>
              <a:gd name="connsiteY0" fmla="*/ 1842213 h 2159979"/>
              <a:gd name="connsiteX1" fmla="*/ 7794296 w 8057997"/>
              <a:gd name="connsiteY1" fmla="*/ 1967180 h 2159979"/>
              <a:gd name="connsiteX2" fmla="*/ 7926147 w 8057997"/>
              <a:gd name="connsiteY2" fmla="*/ 2092147 h 2159979"/>
              <a:gd name="connsiteX3" fmla="*/ 8057997 w 8057997"/>
              <a:gd name="connsiteY3" fmla="*/ 1967180 h 2159979"/>
              <a:gd name="connsiteX4" fmla="*/ 7926147 w 8057997"/>
              <a:gd name="connsiteY4" fmla="*/ 1842213 h 2159979"/>
              <a:gd name="connsiteX5" fmla="*/ 5539687 w 8057997"/>
              <a:gd name="connsiteY5" fmla="*/ 1186187 h 2159979"/>
              <a:gd name="connsiteX6" fmla="*/ 5407836 w 8057997"/>
              <a:gd name="connsiteY6" fmla="*/ 1311154 h 2159979"/>
              <a:gd name="connsiteX7" fmla="*/ 5539687 w 8057997"/>
              <a:gd name="connsiteY7" fmla="*/ 1436121 h 2159979"/>
              <a:gd name="connsiteX8" fmla="*/ 5671538 w 8057997"/>
              <a:gd name="connsiteY8" fmla="*/ 1311154 h 2159979"/>
              <a:gd name="connsiteX9" fmla="*/ 5539687 w 8057997"/>
              <a:gd name="connsiteY9" fmla="*/ 1186187 h 2159979"/>
              <a:gd name="connsiteX10" fmla="*/ 3233347 w 8057997"/>
              <a:gd name="connsiteY10" fmla="*/ 293068 h 2159979"/>
              <a:gd name="connsiteX11" fmla="*/ 3007909 w 8057997"/>
              <a:gd name="connsiteY11" fmla="*/ 506735 h 2159979"/>
              <a:gd name="connsiteX12" fmla="*/ 3233347 w 8057997"/>
              <a:gd name="connsiteY12" fmla="*/ 720402 h 2159979"/>
              <a:gd name="connsiteX13" fmla="*/ 3458785 w 8057997"/>
              <a:gd name="connsiteY13" fmla="*/ 506735 h 2159979"/>
              <a:gd name="connsiteX14" fmla="*/ 3233347 w 8057997"/>
              <a:gd name="connsiteY14" fmla="*/ 293068 h 2159979"/>
              <a:gd name="connsiteX15" fmla="*/ 2040932 w 8057997"/>
              <a:gd name="connsiteY15" fmla="*/ 0 h 2159979"/>
              <a:gd name="connsiteX16" fmla="*/ 1678598 w 8057997"/>
              <a:gd name="connsiteY16" fmla="*/ 227630 h 2159979"/>
              <a:gd name="connsiteX17" fmla="*/ 1664834 w 8057997"/>
              <a:gd name="connsiteY17" fmla="*/ 292249 h 2159979"/>
              <a:gd name="connsiteX18" fmla="*/ 1633499 w 8057997"/>
              <a:gd name="connsiteY18" fmla="*/ 276129 h 2159979"/>
              <a:gd name="connsiteX19" fmla="*/ 1480434 w 8057997"/>
              <a:gd name="connsiteY19" fmla="*/ 246840 h 2159979"/>
              <a:gd name="connsiteX20" fmla="*/ 1401183 w 8057997"/>
              <a:gd name="connsiteY20" fmla="*/ 254412 h 2159979"/>
              <a:gd name="connsiteX21" fmla="*/ 1339246 w 8057997"/>
              <a:gd name="connsiteY21" fmla="*/ 272634 h 2159979"/>
              <a:gd name="connsiteX22" fmla="*/ 1304379 w 8057997"/>
              <a:gd name="connsiteY22" fmla="*/ 232582 h 2159979"/>
              <a:gd name="connsiteX23" fmla="*/ 1026319 w 8057997"/>
              <a:gd name="connsiteY23" fmla="*/ 123420 h 2159979"/>
              <a:gd name="connsiteX24" fmla="*/ 873254 w 8057997"/>
              <a:gd name="connsiteY24" fmla="*/ 152709 h 2159979"/>
              <a:gd name="connsiteX25" fmla="*/ 834935 w 8057997"/>
              <a:gd name="connsiteY25" fmla="*/ 172421 h 2159979"/>
              <a:gd name="connsiteX26" fmla="*/ 796616 w 8057997"/>
              <a:gd name="connsiteY26" fmla="*/ 152709 h 2159979"/>
              <a:gd name="connsiteX27" fmla="*/ 643551 w 8057997"/>
              <a:gd name="connsiteY27" fmla="*/ 123420 h 2159979"/>
              <a:gd name="connsiteX28" fmla="*/ 281217 w 8057997"/>
              <a:gd name="connsiteY28" fmla="*/ 351050 h 2159979"/>
              <a:gd name="connsiteX29" fmla="*/ 273835 w 8057997"/>
              <a:gd name="connsiteY29" fmla="*/ 385706 h 2159979"/>
              <a:gd name="connsiteX30" fmla="*/ 240579 w 8057997"/>
              <a:gd name="connsiteY30" fmla="*/ 395491 h 2159979"/>
              <a:gd name="connsiteX31" fmla="*/ 408 w 8057997"/>
              <a:gd name="connsiteY31" fmla="*/ 738905 h 2159979"/>
              <a:gd name="connsiteX32" fmla="*/ 15074 w 8057997"/>
              <a:gd name="connsiteY32" fmla="*/ 807756 h 2159979"/>
              <a:gd name="connsiteX33" fmla="*/ 1 w 8057997"/>
              <a:gd name="connsiteY33" fmla="*/ 807756 h 2159979"/>
              <a:gd name="connsiteX34" fmla="*/ 1 w 8057997"/>
              <a:gd name="connsiteY34" fmla="*/ 1346592 h 2159979"/>
              <a:gd name="connsiteX35" fmla="*/ 0 w 8057997"/>
              <a:gd name="connsiteY35" fmla="*/ 1346592 h 2159979"/>
              <a:gd name="connsiteX36" fmla="*/ 0 w 8057997"/>
              <a:gd name="connsiteY36" fmla="*/ 2153736 h 2159979"/>
              <a:gd name="connsiteX37" fmla="*/ 1509595 w 8057997"/>
              <a:gd name="connsiteY37" fmla="*/ 2153736 h 2159979"/>
              <a:gd name="connsiteX38" fmla="*/ 4610100 w 8057997"/>
              <a:gd name="connsiteY38" fmla="*/ 2153736 h 2159979"/>
              <a:gd name="connsiteX39" fmla="*/ 5240654 w 8057997"/>
              <a:gd name="connsiteY39" fmla="*/ 2153736 h 2159979"/>
              <a:gd name="connsiteX40" fmla="*/ 5262690 w 8057997"/>
              <a:gd name="connsiteY40" fmla="*/ 2155729 h 2159979"/>
              <a:gd name="connsiteX41" fmla="*/ 5284725 w 8057997"/>
              <a:gd name="connsiteY41" fmla="*/ 2153736 h 2159979"/>
              <a:gd name="connsiteX42" fmla="*/ 5841142 w 8057997"/>
              <a:gd name="connsiteY42" fmla="*/ 2153736 h 2159979"/>
              <a:gd name="connsiteX43" fmla="*/ 5863178 w 8057997"/>
              <a:gd name="connsiteY43" fmla="*/ 2155729 h 2159979"/>
              <a:gd name="connsiteX44" fmla="*/ 5885213 w 8057997"/>
              <a:gd name="connsiteY44" fmla="*/ 2153736 h 2159979"/>
              <a:gd name="connsiteX45" fmla="*/ 6497096 w 8057997"/>
              <a:gd name="connsiteY45" fmla="*/ 2153736 h 2159979"/>
              <a:gd name="connsiteX46" fmla="*/ 6495821 w 8057997"/>
              <a:gd name="connsiteY46" fmla="*/ 2159979 h 2159979"/>
              <a:gd name="connsiteX47" fmla="*/ 7145153 w 8057997"/>
              <a:gd name="connsiteY47" fmla="*/ 2151538 h 2159979"/>
              <a:gd name="connsiteX48" fmla="*/ 7144931 w 8057997"/>
              <a:gd name="connsiteY48" fmla="*/ 2152625 h 2159979"/>
              <a:gd name="connsiteX49" fmla="*/ 7636970 w 8057997"/>
              <a:gd name="connsiteY49" fmla="*/ 2146229 h 2159979"/>
              <a:gd name="connsiteX50" fmla="*/ 7387808 w 8057997"/>
              <a:gd name="connsiteY50" fmla="*/ 1907678 h 2159979"/>
              <a:gd name="connsiteX51" fmla="*/ 7252139 w 8057997"/>
              <a:gd name="connsiteY51" fmla="*/ 1950557 h 2159979"/>
              <a:gd name="connsiteX52" fmla="*/ 7228576 w 8057997"/>
              <a:gd name="connsiteY52" fmla="*/ 1970207 h 2159979"/>
              <a:gd name="connsiteX53" fmla="*/ 7208153 w 8057997"/>
              <a:gd name="connsiteY53" fmla="*/ 1934711 h 2159979"/>
              <a:gd name="connsiteX54" fmla="*/ 6883046 w 8057997"/>
              <a:gd name="connsiteY54" fmla="*/ 1769453 h 2159979"/>
              <a:gd name="connsiteX55" fmla="*/ 6732405 w 8057997"/>
              <a:gd name="connsiteY55" fmla="*/ 1801553 h 2159979"/>
              <a:gd name="connsiteX56" fmla="*/ 6708535 w 8057997"/>
              <a:gd name="connsiteY56" fmla="*/ 1814736 h 2159979"/>
              <a:gd name="connsiteX57" fmla="*/ 6696415 w 8057997"/>
              <a:gd name="connsiteY57" fmla="*/ 1752929 h 2159979"/>
              <a:gd name="connsiteX58" fmla="*/ 6461623 w 8057997"/>
              <a:gd name="connsiteY58" fmla="*/ 1592707 h 2159979"/>
              <a:gd name="connsiteX59" fmla="*/ 6281440 w 8057997"/>
              <a:gd name="connsiteY59" fmla="*/ 1669543 h 2159979"/>
              <a:gd name="connsiteX60" fmla="*/ 6260309 w 8057997"/>
              <a:gd name="connsiteY60" fmla="*/ 1701809 h 2159979"/>
              <a:gd name="connsiteX61" fmla="*/ 6245940 w 8057997"/>
              <a:gd name="connsiteY61" fmla="*/ 1637953 h 2159979"/>
              <a:gd name="connsiteX62" fmla="*/ 5863178 w 8057997"/>
              <a:gd name="connsiteY62" fmla="*/ 1410323 h 2159979"/>
              <a:gd name="connsiteX63" fmla="*/ 5569441 w 8057997"/>
              <a:gd name="connsiteY63" fmla="*/ 1519485 h 2159979"/>
              <a:gd name="connsiteX64" fmla="*/ 5561442 w 8057997"/>
              <a:gd name="connsiteY64" fmla="*/ 1528183 h 2159979"/>
              <a:gd name="connsiteX65" fmla="*/ 5494948 w 8057997"/>
              <a:gd name="connsiteY65" fmla="*/ 1473975 h 2159979"/>
              <a:gd name="connsiteX66" fmla="*/ 5262690 w 8057997"/>
              <a:gd name="connsiteY66" fmla="*/ 1410323 h 2159979"/>
              <a:gd name="connsiteX67" fmla="*/ 5251416 w 8057997"/>
              <a:gd name="connsiteY67" fmla="*/ 1411342 h 2159979"/>
              <a:gd name="connsiteX68" fmla="*/ 5250249 w 8057997"/>
              <a:gd name="connsiteY68" fmla="*/ 1410392 h 2159979"/>
              <a:gd name="connsiteX69" fmla="*/ 5017992 w 8057997"/>
              <a:gd name="connsiteY69" fmla="*/ 1346740 h 2159979"/>
              <a:gd name="connsiteX70" fmla="*/ 4856297 w 8057997"/>
              <a:gd name="connsiteY70" fmla="*/ 1376029 h 2159979"/>
              <a:gd name="connsiteX71" fmla="*/ 4828587 w 8057997"/>
              <a:gd name="connsiteY71" fmla="*/ 1389523 h 2159979"/>
              <a:gd name="connsiteX72" fmla="*/ 4820928 w 8057997"/>
              <a:gd name="connsiteY72" fmla="*/ 1376862 h 2159979"/>
              <a:gd name="connsiteX73" fmla="*/ 4476466 w 8057997"/>
              <a:gd name="connsiteY73" fmla="*/ 1212541 h 2159979"/>
              <a:gd name="connsiteX74" fmla="*/ 4314770 w 8057997"/>
              <a:gd name="connsiteY74" fmla="*/ 1241830 h 2159979"/>
              <a:gd name="connsiteX75" fmla="*/ 4288601 w 8057997"/>
              <a:gd name="connsiteY75" fmla="*/ 1254573 h 2159979"/>
              <a:gd name="connsiteX76" fmla="*/ 4281524 w 8057997"/>
              <a:gd name="connsiteY76" fmla="*/ 1218592 h 2159979"/>
              <a:gd name="connsiteX77" fmla="*/ 3975043 w 8057997"/>
              <a:gd name="connsiteY77" fmla="*/ 981609 h 2159979"/>
              <a:gd name="connsiteX78" fmla="*/ 3917717 w 8057997"/>
              <a:gd name="connsiteY78" fmla="*/ 976424 h 2159979"/>
              <a:gd name="connsiteX79" fmla="*/ 3915080 w 8057997"/>
              <a:gd name="connsiteY79" fmla="*/ 964707 h 2159979"/>
              <a:gd name="connsiteX80" fmla="*/ 3532318 w 8057997"/>
              <a:gd name="connsiteY80" fmla="*/ 737077 h 2159979"/>
              <a:gd name="connsiteX81" fmla="*/ 3238581 w 8057997"/>
              <a:gd name="connsiteY81" fmla="*/ 846239 h 2159979"/>
              <a:gd name="connsiteX82" fmla="*/ 3207633 w 8057997"/>
              <a:gd name="connsiteY82" fmla="*/ 879893 h 2159979"/>
              <a:gd name="connsiteX83" fmla="*/ 3165352 w 8057997"/>
              <a:gd name="connsiteY83" fmla="*/ 833916 h 2159979"/>
              <a:gd name="connsiteX84" fmla="*/ 2871615 w 8057997"/>
              <a:gd name="connsiteY84" fmla="*/ 724754 h 2159979"/>
              <a:gd name="connsiteX85" fmla="*/ 2828678 w 8057997"/>
              <a:gd name="connsiteY85" fmla="*/ 728637 h 2159979"/>
              <a:gd name="connsiteX86" fmla="*/ 2817486 w 8057997"/>
              <a:gd name="connsiteY86" fmla="*/ 676097 h 2159979"/>
              <a:gd name="connsiteX87" fmla="*/ 2455153 w 8057997"/>
              <a:gd name="connsiteY87" fmla="*/ 448467 h 2159979"/>
              <a:gd name="connsiteX88" fmla="*/ 2421571 w 8057997"/>
              <a:gd name="connsiteY88" fmla="*/ 451675 h 2159979"/>
              <a:gd name="connsiteX89" fmla="*/ 2434168 w 8057997"/>
              <a:gd name="connsiteY89" fmla="*/ 372703 h 2159979"/>
              <a:gd name="connsiteX90" fmla="*/ 2040932 w 8057997"/>
              <a:gd name="connsiteY90" fmla="*/ 0 h 215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057997" h="2159979">
                <a:moveTo>
                  <a:pt x="7926147" y="1842213"/>
                </a:moveTo>
                <a:cubicBezTo>
                  <a:pt x="7853328" y="1842213"/>
                  <a:pt x="7794296" y="1898163"/>
                  <a:pt x="7794296" y="1967180"/>
                </a:cubicBezTo>
                <a:cubicBezTo>
                  <a:pt x="7794296" y="2036197"/>
                  <a:pt x="7853328" y="2092147"/>
                  <a:pt x="7926147" y="2092147"/>
                </a:cubicBezTo>
                <a:cubicBezTo>
                  <a:pt x="7998965" y="2092147"/>
                  <a:pt x="8057997" y="2036197"/>
                  <a:pt x="8057997" y="1967180"/>
                </a:cubicBezTo>
                <a:cubicBezTo>
                  <a:pt x="8057997" y="1898163"/>
                  <a:pt x="7998965" y="1842213"/>
                  <a:pt x="7926147" y="1842213"/>
                </a:cubicBezTo>
                <a:close/>
                <a:moveTo>
                  <a:pt x="5539687" y="1186187"/>
                </a:moveTo>
                <a:cubicBezTo>
                  <a:pt x="5466868" y="1186187"/>
                  <a:pt x="5407836" y="1242137"/>
                  <a:pt x="5407836" y="1311154"/>
                </a:cubicBezTo>
                <a:cubicBezTo>
                  <a:pt x="5407836" y="1380171"/>
                  <a:pt x="5466868" y="1436121"/>
                  <a:pt x="5539687" y="1436121"/>
                </a:cubicBezTo>
                <a:cubicBezTo>
                  <a:pt x="5612506" y="1436121"/>
                  <a:pt x="5671538" y="1380171"/>
                  <a:pt x="5671538" y="1311154"/>
                </a:cubicBezTo>
                <a:cubicBezTo>
                  <a:pt x="5671538" y="1242137"/>
                  <a:pt x="5612506" y="1186187"/>
                  <a:pt x="5539687" y="1186187"/>
                </a:cubicBezTo>
                <a:close/>
                <a:moveTo>
                  <a:pt x="3233347" y="293068"/>
                </a:moveTo>
                <a:cubicBezTo>
                  <a:pt x="3108841" y="293068"/>
                  <a:pt x="3007909" y="388730"/>
                  <a:pt x="3007909" y="506735"/>
                </a:cubicBezTo>
                <a:cubicBezTo>
                  <a:pt x="3007909" y="624740"/>
                  <a:pt x="3108841" y="720402"/>
                  <a:pt x="3233347" y="720402"/>
                </a:cubicBezTo>
                <a:cubicBezTo>
                  <a:pt x="3357853" y="720402"/>
                  <a:pt x="3458785" y="624740"/>
                  <a:pt x="3458785" y="506735"/>
                </a:cubicBezTo>
                <a:cubicBezTo>
                  <a:pt x="3458785" y="388730"/>
                  <a:pt x="3357853" y="293068"/>
                  <a:pt x="3233347" y="293068"/>
                </a:cubicBezTo>
                <a:close/>
                <a:moveTo>
                  <a:pt x="2040932" y="0"/>
                </a:moveTo>
                <a:cubicBezTo>
                  <a:pt x="1878048" y="0"/>
                  <a:pt x="1738295" y="93861"/>
                  <a:pt x="1678598" y="227630"/>
                </a:cubicBezTo>
                <a:lnTo>
                  <a:pt x="1664834" y="292249"/>
                </a:lnTo>
                <a:lnTo>
                  <a:pt x="1633499" y="276129"/>
                </a:lnTo>
                <a:cubicBezTo>
                  <a:pt x="1586453" y="257269"/>
                  <a:pt x="1534728" y="246840"/>
                  <a:pt x="1480434" y="246840"/>
                </a:cubicBezTo>
                <a:cubicBezTo>
                  <a:pt x="1453287" y="246840"/>
                  <a:pt x="1426782" y="249447"/>
                  <a:pt x="1401183" y="254412"/>
                </a:cubicBezTo>
                <a:lnTo>
                  <a:pt x="1339246" y="272634"/>
                </a:lnTo>
                <a:lnTo>
                  <a:pt x="1304379" y="232582"/>
                </a:lnTo>
                <a:cubicBezTo>
                  <a:pt x="1233217" y="165136"/>
                  <a:pt x="1134908" y="123420"/>
                  <a:pt x="1026319" y="123420"/>
                </a:cubicBezTo>
                <a:cubicBezTo>
                  <a:pt x="972025" y="123420"/>
                  <a:pt x="920300" y="133849"/>
                  <a:pt x="873254" y="152709"/>
                </a:cubicBezTo>
                <a:lnTo>
                  <a:pt x="834935" y="172421"/>
                </a:lnTo>
                <a:lnTo>
                  <a:pt x="796616" y="152709"/>
                </a:lnTo>
                <a:cubicBezTo>
                  <a:pt x="749570" y="133849"/>
                  <a:pt x="697846" y="123420"/>
                  <a:pt x="643551" y="123420"/>
                </a:cubicBezTo>
                <a:cubicBezTo>
                  <a:pt x="480668" y="123420"/>
                  <a:pt x="340914" y="217281"/>
                  <a:pt x="281217" y="351050"/>
                </a:cubicBezTo>
                <a:lnTo>
                  <a:pt x="273835" y="385706"/>
                </a:lnTo>
                <a:lnTo>
                  <a:pt x="240579" y="395491"/>
                </a:lnTo>
                <a:cubicBezTo>
                  <a:pt x="99441" y="452070"/>
                  <a:pt x="408" y="584526"/>
                  <a:pt x="408" y="738905"/>
                </a:cubicBezTo>
                <a:lnTo>
                  <a:pt x="15074" y="807756"/>
                </a:lnTo>
                <a:lnTo>
                  <a:pt x="1" y="807756"/>
                </a:lnTo>
                <a:lnTo>
                  <a:pt x="1" y="1346592"/>
                </a:lnTo>
                <a:lnTo>
                  <a:pt x="0" y="1346592"/>
                </a:lnTo>
                <a:lnTo>
                  <a:pt x="0" y="2153736"/>
                </a:lnTo>
                <a:lnTo>
                  <a:pt x="1509595" y="2153736"/>
                </a:lnTo>
                <a:lnTo>
                  <a:pt x="4610100" y="2153736"/>
                </a:lnTo>
                <a:lnTo>
                  <a:pt x="5240654" y="2153736"/>
                </a:lnTo>
                <a:lnTo>
                  <a:pt x="5262690" y="2155729"/>
                </a:lnTo>
                <a:lnTo>
                  <a:pt x="5284725" y="2153736"/>
                </a:lnTo>
                <a:lnTo>
                  <a:pt x="5841142" y="2153736"/>
                </a:lnTo>
                <a:lnTo>
                  <a:pt x="5863178" y="2155729"/>
                </a:lnTo>
                <a:lnTo>
                  <a:pt x="5885213" y="2153736"/>
                </a:lnTo>
                <a:lnTo>
                  <a:pt x="6497096" y="2153736"/>
                </a:lnTo>
                <a:lnTo>
                  <a:pt x="6495821" y="2159979"/>
                </a:lnTo>
                <a:lnTo>
                  <a:pt x="7145153" y="2151538"/>
                </a:lnTo>
                <a:lnTo>
                  <a:pt x="7144931" y="2152625"/>
                </a:lnTo>
                <a:lnTo>
                  <a:pt x="7636970" y="2146229"/>
                </a:lnTo>
                <a:cubicBezTo>
                  <a:pt x="7632875" y="2012066"/>
                  <a:pt x="7522022" y="1905933"/>
                  <a:pt x="7387808" y="1907678"/>
                </a:cubicBezTo>
                <a:cubicBezTo>
                  <a:pt x="7337478" y="1908333"/>
                  <a:pt x="7290826" y="1924067"/>
                  <a:pt x="7252139" y="1950557"/>
                </a:cubicBezTo>
                <a:lnTo>
                  <a:pt x="7228576" y="1970207"/>
                </a:lnTo>
                <a:lnTo>
                  <a:pt x="7208153" y="1934711"/>
                </a:lnTo>
                <a:cubicBezTo>
                  <a:pt x="7135974" y="1833160"/>
                  <a:pt x="7016784" y="1767715"/>
                  <a:pt x="6883046" y="1769453"/>
                </a:cubicBezTo>
                <a:cubicBezTo>
                  <a:pt x="6829551" y="1770149"/>
                  <a:pt x="6778662" y="1781530"/>
                  <a:pt x="6732405" y="1801553"/>
                </a:cubicBezTo>
                <a:lnTo>
                  <a:pt x="6708535" y="1814736"/>
                </a:lnTo>
                <a:lnTo>
                  <a:pt x="6696415" y="1752929"/>
                </a:lnTo>
                <a:cubicBezTo>
                  <a:pt x="6657731" y="1658773"/>
                  <a:pt x="6567171" y="1592707"/>
                  <a:pt x="6461623" y="1592707"/>
                </a:cubicBezTo>
                <a:cubicBezTo>
                  <a:pt x="6391257" y="1592707"/>
                  <a:pt x="6327553" y="1622070"/>
                  <a:pt x="6281440" y="1669543"/>
                </a:cubicBezTo>
                <a:lnTo>
                  <a:pt x="6260309" y="1701809"/>
                </a:lnTo>
                <a:lnTo>
                  <a:pt x="6245940" y="1637953"/>
                </a:lnTo>
                <a:cubicBezTo>
                  <a:pt x="6182878" y="1504184"/>
                  <a:pt x="6035245" y="1410323"/>
                  <a:pt x="5863178" y="1410323"/>
                </a:cubicBezTo>
                <a:cubicBezTo>
                  <a:pt x="5748466" y="1410323"/>
                  <a:pt x="5644614" y="1452039"/>
                  <a:pt x="5569441" y="1519485"/>
                </a:cubicBezTo>
                <a:lnTo>
                  <a:pt x="5561442" y="1528183"/>
                </a:lnTo>
                <a:lnTo>
                  <a:pt x="5494948" y="1473975"/>
                </a:lnTo>
                <a:cubicBezTo>
                  <a:pt x="5428648" y="1433788"/>
                  <a:pt x="5348723" y="1410323"/>
                  <a:pt x="5262690" y="1410323"/>
                </a:cubicBezTo>
                <a:lnTo>
                  <a:pt x="5251416" y="1411342"/>
                </a:lnTo>
                <a:lnTo>
                  <a:pt x="5250249" y="1410392"/>
                </a:lnTo>
                <a:cubicBezTo>
                  <a:pt x="5183950" y="1370205"/>
                  <a:pt x="5104025" y="1346740"/>
                  <a:pt x="5017992" y="1346740"/>
                </a:cubicBezTo>
                <a:cubicBezTo>
                  <a:pt x="4960636" y="1346740"/>
                  <a:pt x="4905995" y="1357169"/>
                  <a:pt x="4856297" y="1376029"/>
                </a:cubicBezTo>
                <a:lnTo>
                  <a:pt x="4828587" y="1389523"/>
                </a:lnTo>
                <a:lnTo>
                  <a:pt x="4820928" y="1376862"/>
                </a:lnTo>
                <a:cubicBezTo>
                  <a:pt x="4746276" y="1277722"/>
                  <a:pt x="4619855" y="1212541"/>
                  <a:pt x="4476466" y="1212541"/>
                </a:cubicBezTo>
                <a:cubicBezTo>
                  <a:pt x="4419110" y="1212541"/>
                  <a:pt x="4364469" y="1222970"/>
                  <a:pt x="4314770" y="1241830"/>
                </a:cubicBezTo>
                <a:lnTo>
                  <a:pt x="4288601" y="1254573"/>
                </a:lnTo>
                <a:lnTo>
                  <a:pt x="4281524" y="1218592"/>
                </a:lnTo>
                <a:cubicBezTo>
                  <a:pt x="4232602" y="1098717"/>
                  <a:pt x="4117013" y="1007674"/>
                  <a:pt x="3975043" y="981609"/>
                </a:cubicBezTo>
                <a:lnTo>
                  <a:pt x="3917717" y="976424"/>
                </a:lnTo>
                <a:lnTo>
                  <a:pt x="3915080" y="964707"/>
                </a:lnTo>
                <a:cubicBezTo>
                  <a:pt x="3852018" y="830938"/>
                  <a:pt x="3704385" y="737077"/>
                  <a:pt x="3532318" y="737077"/>
                </a:cubicBezTo>
                <a:cubicBezTo>
                  <a:pt x="3417606" y="737077"/>
                  <a:pt x="3313755" y="778793"/>
                  <a:pt x="3238581" y="846239"/>
                </a:cubicBezTo>
                <a:lnTo>
                  <a:pt x="3207633" y="879893"/>
                </a:lnTo>
                <a:lnTo>
                  <a:pt x="3165352" y="833916"/>
                </a:lnTo>
                <a:cubicBezTo>
                  <a:pt x="3090178" y="766470"/>
                  <a:pt x="2986327" y="724754"/>
                  <a:pt x="2871615" y="724754"/>
                </a:cubicBezTo>
                <a:lnTo>
                  <a:pt x="2828678" y="728637"/>
                </a:lnTo>
                <a:lnTo>
                  <a:pt x="2817486" y="676097"/>
                </a:lnTo>
                <a:cubicBezTo>
                  <a:pt x="2757790" y="542328"/>
                  <a:pt x="2618036" y="448467"/>
                  <a:pt x="2455153" y="448467"/>
                </a:cubicBezTo>
                <a:lnTo>
                  <a:pt x="2421571" y="451675"/>
                </a:lnTo>
                <a:lnTo>
                  <a:pt x="2434168" y="372703"/>
                </a:lnTo>
                <a:cubicBezTo>
                  <a:pt x="2434168" y="166865"/>
                  <a:pt x="2258110" y="0"/>
                  <a:pt x="204093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0" name="Freeform: Shape 29">
            <a:extLst>
              <a:ext uri="{FF2B5EF4-FFF2-40B4-BE49-F238E27FC236}">
                <a16:creationId xmlns="" xmlns:a16="http://schemas.microsoft.com/office/drawing/2014/main" id="{F609CC72-FED7-49E1-8A18-4B36E85FF47B}"/>
              </a:ext>
            </a:extLst>
          </p:cNvPr>
          <p:cNvSpPr/>
          <p:nvPr/>
        </p:nvSpPr>
        <p:spPr>
          <a:xfrm>
            <a:off x="7821760" y="3463093"/>
            <a:ext cx="4429301" cy="3401369"/>
          </a:xfrm>
          <a:custGeom>
            <a:avLst/>
            <a:gdLst>
              <a:gd name="connsiteX0" fmla="*/ 2590848 w 4429301"/>
              <a:gd name="connsiteY0" fmla="*/ 2782079 h 3401369"/>
              <a:gd name="connsiteX1" fmla="*/ 2590174 w 4429301"/>
              <a:gd name="connsiteY1" fmla="*/ 2783090 h 3401369"/>
              <a:gd name="connsiteX2" fmla="*/ 2574069 w 4429301"/>
              <a:gd name="connsiteY2" fmla="*/ 2798815 h 3401369"/>
              <a:gd name="connsiteX3" fmla="*/ 2604656 w 4429301"/>
              <a:gd name="connsiteY3" fmla="*/ 2798815 h 3401369"/>
              <a:gd name="connsiteX4" fmla="*/ 2911143 w 4429301"/>
              <a:gd name="connsiteY4" fmla="*/ 0 h 3401369"/>
              <a:gd name="connsiteX5" fmla="*/ 3070277 w 4429301"/>
              <a:gd name="connsiteY5" fmla="*/ 34373 h 3401369"/>
              <a:gd name="connsiteX6" fmla="*/ 3182307 w 4429301"/>
              <a:gd name="connsiteY6" fmla="*/ 309355 h 3401369"/>
              <a:gd name="connsiteX7" fmla="*/ 3090646 w 4429301"/>
              <a:gd name="connsiteY7" fmla="*/ 1103748 h 3401369"/>
              <a:gd name="connsiteX8" fmla="*/ 3091535 w 4429301"/>
              <a:gd name="connsiteY8" fmla="*/ 1669805 h 3401369"/>
              <a:gd name="connsiteX9" fmla="*/ 3095551 w 4429301"/>
              <a:gd name="connsiteY9" fmla="*/ 1799315 h 3401369"/>
              <a:gd name="connsiteX10" fmla="*/ 3122715 w 4429301"/>
              <a:gd name="connsiteY10" fmla="*/ 1817629 h 3401369"/>
              <a:gd name="connsiteX11" fmla="*/ 3169051 w 4429301"/>
              <a:gd name="connsiteY11" fmla="*/ 1886355 h 3401369"/>
              <a:gd name="connsiteX12" fmla="*/ 3171011 w 4429301"/>
              <a:gd name="connsiteY12" fmla="*/ 1896064 h 3401369"/>
              <a:gd name="connsiteX13" fmla="*/ 3244074 w 4429301"/>
              <a:gd name="connsiteY13" fmla="*/ 1888699 h 3401369"/>
              <a:gd name="connsiteX14" fmla="*/ 3459314 w 4429301"/>
              <a:gd name="connsiteY14" fmla="*/ 1954446 h 3401369"/>
              <a:gd name="connsiteX15" fmla="*/ 3507221 w 4429301"/>
              <a:gd name="connsiteY15" fmla="*/ 1993973 h 3401369"/>
              <a:gd name="connsiteX16" fmla="*/ 3511722 w 4429301"/>
              <a:gd name="connsiteY16" fmla="*/ 1991529 h 3401369"/>
              <a:gd name="connsiteX17" fmla="*/ 3661570 w 4429301"/>
              <a:gd name="connsiteY17" fmla="*/ 1961276 h 3401369"/>
              <a:gd name="connsiteX18" fmla="*/ 3811418 w 4429301"/>
              <a:gd name="connsiteY18" fmla="*/ 1991529 h 3401369"/>
              <a:gd name="connsiteX19" fmla="*/ 3850987 w 4429301"/>
              <a:gd name="connsiteY19" fmla="*/ 2013007 h 3401369"/>
              <a:gd name="connsiteX20" fmla="*/ 3903256 w 4429301"/>
              <a:gd name="connsiteY20" fmla="*/ 1996781 h 3401369"/>
              <a:gd name="connsiteX21" fmla="*/ 3980841 w 4429301"/>
              <a:gd name="connsiteY21" fmla="*/ 1988960 h 3401369"/>
              <a:gd name="connsiteX22" fmla="*/ 4365811 w 4429301"/>
              <a:gd name="connsiteY22" fmla="*/ 2373930 h 3401369"/>
              <a:gd name="connsiteX23" fmla="*/ 4357990 w 4429301"/>
              <a:gd name="connsiteY23" fmla="*/ 2451515 h 3401369"/>
              <a:gd name="connsiteX24" fmla="*/ 4344281 w 4429301"/>
              <a:gd name="connsiteY24" fmla="*/ 2495679 h 3401369"/>
              <a:gd name="connsiteX25" fmla="*/ 4362659 w 4429301"/>
              <a:gd name="connsiteY25" fmla="*/ 2517954 h 3401369"/>
              <a:gd name="connsiteX26" fmla="*/ 4428406 w 4429301"/>
              <a:gd name="connsiteY26" fmla="*/ 2733194 h 3401369"/>
              <a:gd name="connsiteX27" fmla="*/ 4421791 w 4429301"/>
              <a:gd name="connsiteY27" fmla="*/ 2798815 h 3401369"/>
              <a:gd name="connsiteX28" fmla="*/ 4429301 w 4429301"/>
              <a:gd name="connsiteY28" fmla="*/ 2798815 h 3401369"/>
              <a:gd name="connsiteX29" fmla="*/ 4429301 w 4429301"/>
              <a:gd name="connsiteY29" fmla="*/ 3401369 h 3401369"/>
              <a:gd name="connsiteX30" fmla="*/ 279629 w 4429301"/>
              <a:gd name="connsiteY30" fmla="*/ 3401369 h 3401369"/>
              <a:gd name="connsiteX31" fmla="*/ 279629 w 4429301"/>
              <a:gd name="connsiteY31" fmla="*/ 3341790 h 3401369"/>
              <a:gd name="connsiteX32" fmla="*/ 254298 w 4429301"/>
              <a:gd name="connsiteY32" fmla="*/ 3339237 h 3401369"/>
              <a:gd name="connsiteX33" fmla="*/ 0 w 4429301"/>
              <a:gd name="connsiteY33" fmla="*/ 3027223 h 3401369"/>
              <a:gd name="connsiteX34" fmla="*/ 318484 w 4429301"/>
              <a:gd name="connsiteY34" fmla="*/ 2708739 h 3401369"/>
              <a:gd name="connsiteX35" fmla="*/ 496552 w 4429301"/>
              <a:gd name="connsiteY35" fmla="*/ 2763131 h 3401369"/>
              <a:gd name="connsiteX36" fmla="*/ 539801 w 4429301"/>
              <a:gd name="connsiteY36" fmla="*/ 2798815 h 3401369"/>
              <a:gd name="connsiteX37" fmla="*/ 552030 w 4429301"/>
              <a:gd name="connsiteY37" fmla="*/ 2798815 h 3401369"/>
              <a:gd name="connsiteX38" fmla="*/ 563020 w 4429301"/>
              <a:gd name="connsiteY38" fmla="*/ 2763413 h 3401369"/>
              <a:gd name="connsiteX39" fmla="*/ 917737 w 4429301"/>
              <a:gd name="connsiteY39" fmla="*/ 2528290 h 3401369"/>
              <a:gd name="connsiteX40" fmla="*/ 1132977 w 4429301"/>
              <a:gd name="connsiteY40" fmla="*/ 2594037 h 3401369"/>
              <a:gd name="connsiteX41" fmla="*/ 1178800 w 4429301"/>
              <a:gd name="connsiteY41" fmla="*/ 2631844 h 3401369"/>
              <a:gd name="connsiteX42" fmla="*/ 1248836 w 4429301"/>
              <a:gd name="connsiteY42" fmla="*/ 2604288 h 3401369"/>
              <a:gd name="connsiteX43" fmla="*/ 1345046 w 4429301"/>
              <a:gd name="connsiteY43" fmla="*/ 2592168 h 3401369"/>
              <a:gd name="connsiteX44" fmla="*/ 1417402 w 4429301"/>
              <a:gd name="connsiteY44" fmla="*/ 2599462 h 3401369"/>
              <a:gd name="connsiteX45" fmla="*/ 1437589 w 4429301"/>
              <a:gd name="connsiteY45" fmla="*/ 2562271 h 3401369"/>
              <a:gd name="connsiteX46" fmla="*/ 1756812 w 4429301"/>
              <a:gd name="connsiteY46" fmla="*/ 2392541 h 3401369"/>
              <a:gd name="connsiteX47" fmla="*/ 1906660 w 4429301"/>
              <a:gd name="connsiteY47" fmla="*/ 2422794 h 3401369"/>
              <a:gd name="connsiteX48" fmla="*/ 1927412 w 4429301"/>
              <a:gd name="connsiteY48" fmla="*/ 2434058 h 3401369"/>
              <a:gd name="connsiteX49" fmla="*/ 1931418 w 4429301"/>
              <a:gd name="connsiteY49" fmla="*/ 2416678 h 3401369"/>
              <a:gd name="connsiteX50" fmla="*/ 2149232 w 4429301"/>
              <a:gd name="connsiteY50" fmla="*/ 2176439 h 3401369"/>
              <a:gd name="connsiteX51" fmla="*/ 2173090 w 4429301"/>
              <a:gd name="connsiteY51" fmla="*/ 2171623 h 3401369"/>
              <a:gd name="connsiteX52" fmla="*/ 2174110 w 4429301"/>
              <a:gd name="connsiteY52" fmla="*/ 2161499 h 3401369"/>
              <a:gd name="connsiteX53" fmla="*/ 2551259 w 4429301"/>
              <a:gd name="connsiteY53" fmla="*/ 1854114 h 3401369"/>
              <a:gd name="connsiteX54" fmla="*/ 2648393 w 4429301"/>
              <a:gd name="connsiteY54" fmla="*/ 1873725 h 3401369"/>
              <a:gd name="connsiteX55" fmla="*/ 2669579 w 4429301"/>
              <a:gd name="connsiteY55" fmla="*/ 1571361 h 3401369"/>
              <a:gd name="connsiteX56" fmla="*/ 2683265 w 4429301"/>
              <a:gd name="connsiteY56" fmla="*/ 1297254 h 3401369"/>
              <a:gd name="connsiteX57" fmla="*/ 2673081 w 4429301"/>
              <a:gd name="connsiteY57" fmla="*/ 513046 h 3401369"/>
              <a:gd name="connsiteX58" fmla="*/ 2754557 w 4429301"/>
              <a:gd name="connsiteY58" fmla="*/ 54742 h 3401369"/>
              <a:gd name="connsiteX59" fmla="*/ 2911143 w 4429301"/>
              <a:gd name="connsiteY59" fmla="*/ 0 h 340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429301" h="3401369">
                <a:moveTo>
                  <a:pt x="2590848" y="2782079"/>
                </a:moveTo>
                <a:lnTo>
                  <a:pt x="2590174" y="2783090"/>
                </a:lnTo>
                <a:lnTo>
                  <a:pt x="2574069" y="2798815"/>
                </a:lnTo>
                <a:lnTo>
                  <a:pt x="2604656" y="2798815"/>
                </a:lnTo>
                <a:close/>
                <a:moveTo>
                  <a:pt x="2911143" y="0"/>
                </a:moveTo>
                <a:cubicBezTo>
                  <a:pt x="2973099" y="0"/>
                  <a:pt x="3035479" y="14852"/>
                  <a:pt x="3070277" y="34373"/>
                </a:cubicBezTo>
                <a:cubicBezTo>
                  <a:pt x="3139872" y="73414"/>
                  <a:pt x="3178912" y="131127"/>
                  <a:pt x="3182307" y="309355"/>
                </a:cubicBezTo>
                <a:cubicBezTo>
                  <a:pt x="3185702" y="487584"/>
                  <a:pt x="3100831" y="786331"/>
                  <a:pt x="3090646" y="1103748"/>
                </a:cubicBezTo>
                <a:cubicBezTo>
                  <a:pt x="3085872" y="1252538"/>
                  <a:pt x="3086693" y="1466224"/>
                  <a:pt x="3091535" y="1669805"/>
                </a:cubicBezTo>
                <a:lnTo>
                  <a:pt x="3095551" y="1799315"/>
                </a:lnTo>
                <a:lnTo>
                  <a:pt x="3122715" y="1817629"/>
                </a:lnTo>
                <a:cubicBezTo>
                  <a:pt x="3142278" y="1837192"/>
                  <a:pt x="3158110" y="1860487"/>
                  <a:pt x="3169051" y="1886355"/>
                </a:cubicBezTo>
                <a:lnTo>
                  <a:pt x="3171011" y="1896064"/>
                </a:lnTo>
                <a:lnTo>
                  <a:pt x="3244074" y="1888699"/>
                </a:lnTo>
                <a:cubicBezTo>
                  <a:pt x="3323804" y="1888699"/>
                  <a:pt x="3397873" y="1912937"/>
                  <a:pt x="3459314" y="1954446"/>
                </a:cubicBezTo>
                <a:lnTo>
                  <a:pt x="3507221" y="1993973"/>
                </a:lnTo>
                <a:lnTo>
                  <a:pt x="3511722" y="1991529"/>
                </a:lnTo>
                <a:cubicBezTo>
                  <a:pt x="3557779" y="1972049"/>
                  <a:pt x="3608417" y="1961276"/>
                  <a:pt x="3661570" y="1961276"/>
                </a:cubicBezTo>
                <a:cubicBezTo>
                  <a:pt x="3714723" y="1961276"/>
                  <a:pt x="3765360" y="1972049"/>
                  <a:pt x="3811418" y="1991529"/>
                </a:cubicBezTo>
                <a:lnTo>
                  <a:pt x="3850987" y="2013007"/>
                </a:lnTo>
                <a:lnTo>
                  <a:pt x="3903256" y="1996781"/>
                </a:lnTo>
                <a:cubicBezTo>
                  <a:pt x="3928317" y="1991653"/>
                  <a:pt x="3954264" y="1988960"/>
                  <a:pt x="3980841" y="1988960"/>
                </a:cubicBezTo>
                <a:cubicBezTo>
                  <a:pt x="4193454" y="1988960"/>
                  <a:pt x="4365811" y="2161317"/>
                  <a:pt x="4365811" y="2373930"/>
                </a:cubicBezTo>
                <a:cubicBezTo>
                  <a:pt x="4365811" y="2400507"/>
                  <a:pt x="4363118" y="2426454"/>
                  <a:pt x="4357990" y="2451515"/>
                </a:cubicBezTo>
                <a:lnTo>
                  <a:pt x="4344281" y="2495679"/>
                </a:lnTo>
                <a:lnTo>
                  <a:pt x="4362659" y="2517954"/>
                </a:lnTo>
                <a:cubicBezTo>
                  <a:pt x="4404168" y="2579395"/>
                  <a:pt x="4428406" y="2653464"/>
                  <a:pt x="4428406" y="2733194"/>
                </a:cubicBezTo>
                <a:lnTo>
                  <a:pt x="4421791" y="2798815"/>
                </a:lnTo>
                <a:lnTo>
                  <a:pt x="4429301" y="2798815"/>
                </a:lnTo>
                <a:lnTo>
                  <a:pt x="4429301" y="3401369"/>
                </a:lnTo>
                <a:lnTo>
                  <a:pt x="279629" y="3401369"/>
                </a:lnTo>
                <a:lnTo>
                  <a:pt x="279629" y="3341790"/>
                </a:lnTo>
                <a:lnTo>
                  <a:pt x="254298" y="3339237"/>
                </a:lnTo>
                <a:cubicBezTo>
                  <a:pt x="109170" y="3309539"/>
                  <a:pt x="0" y="3181131"/>
                  <a:pt x="0" y="3027223"/>
                </a:cubicBezTo>
                <a:cubicBezTo>
                  <a:pt x="0" y="2851329"/>
                  <a:pt x="142590" y="2708739"/>
                  <a:pt x="318484" y="2708739"/>
                </a:cubicBezTo>
                <a:cubicBezTo>
                  <a:pt x="384444" y="2708739"/>
                  <a:pt x="445721" y="2728791"/>
                  <a:pt x="496552" y="2763131"/>
                </a:cubicBezTo>
                <a:lnTo>
                  <a:pt x="539801" y="2798815"/>
                </a:lnTo>
                <a:lnTo>
                  <a:pt x="552030" y="2798815"/>
                </a:lnTo>
                <a:lnTo>
                  <a:pt x="563020" y="2763413"/>
                </a:lnTo>
                <a:cubicBezTo>
                  <a:pt x="621462" y="2625241"/>
                  <a:pt x="758277" y="2528290"/>
                  <a:pt x="917737" y="2528290"/>
                </a:cubicBezTo>
                <a:cubicBezTo>
                  <a:pt x="997467" y="2528290"/>
                  <a:pt x="1071536" y="2552528"/>
                  <a:pt x="1132977" y="2594037"/>
                </a:cubicBezTo>
                <a:lnTo>
                  <a:pt x="1178800" y="2631844"/>
                </a:lnTo>
                <a:lnTo>
                  <a:pt x="1248836" y="2604288"/>
                </a:lnTo>
                <a:cubicBezTo>
                  <a:pt x="1279587" y="2596376"/>
                  <a:pt x="1311825" y="2592168"/>
                  <a:pt x="1345046" y="2592168"/>
                </a:cubicBezTo>
                <a:lnTo>
                  <a:pt x="1417402" y="2599462"/>
                </a:lnTo>
                <a:lnTo>
                  <a:pt x="1437589" y="2562271"/>
                </a:lnTo>
                <a:cubicBezTo>
                  <a:pt x="1506771" y="2459868"/>
                  <a:pt x="1623929" y="2392541"/>
                  <a:pt x="1756812" y="2392541"/>
                </a:cubicBezTo>
                <a:cubicBezTo>
                  <a:pt x="1809965" y="2392541"/>
                  <a:pt x="1860603" y="2403314"/>
                  <a:pt x="1906660" y="2422794"/>
                </a:cubicBezTo>
                <a:lnTo>
                  <a:pt x="1927412" y="2434058"/>
                </a:lnTo>
                <a:lnTo>
                  <a:pt x="1931418" y="2416678"/>
                </a:lnTo>
                <a:cubicBezTo>
                  <a:pt x="1965162" y="2308187"/>
                  <a:pt x="2045604" y="2220270"/>
                  <a:pt x="2149232" y="2176439"/>
                </a:cubicBezTo>
                <a:lnTo>
                  <a:pt x="2173090" y="2171623"/>
                </a:lnTo>
                <a:lnTo>
                  <a:pt x="2174110" y="2161499"/>
                </a:lnTo>
                <a:cubicBezTo>
                  <a:pt x="2210007" y="1986075"/>
                  <a:pt x="2365223" y="1854114"/>
                  <a:pt x="2551259" y="1854114"/>
                </a:cubicBezTo>
                <a:lnTo>
                  <a:pt x="2648393" y="1873725"/>
                </a:lnTo>
                <a:lnTo>
                  <a:pt x="2669579" y="1571361"/>
                </a:lnTo>
                <a:cubicBezTo>
                  <a:pt x="2676263" y="1470073"/>
                  <a:pt x="2681568" y="1375336"/>
                  <a:pt x="2683265" y="1297254"/>
                </a:cubicBezTo>
                <a:cubicBezTo>
                  <a:pt x="2690055" y="984929"/>
                  <a:pt x="2661199" y="720131"/>
                  <a:pt x="2673081" y="513046"/>
                </a:cubicBezTo>
                <a:cubicBezTo>
                  <a:pt x="2684962" y="305960"/>
                  <a:pt x="2688358" y="134520"/>
                  <a:pt x="2754557" y="54742"/>
                </a:cubicBezTo>
                <a:cubicBezTo>
                  <a:pt x="2787657" y="14853"/>
                  <a:pt x="2849188" y="0"/>
                  <a:pt x="291114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7" name="Freeform: Shape 33">
            <a:extLst>
              <a:ext uri="{FF2B5EF4-FFF2-40B4-BE49-F238E27FC236}">
                <a16:creationId xmlns="" xmlns:a16="http://schemas.microsoft.com/office/drawing/2014/main" id="{5CE83CAA-FBFF-4361-8661-E1A2567A9F25}"/>
              </a:ext>
            </a:extLst>
          </p:cNvPr>
          <p:cNvSpPr/>
          <p:nvPr/>
        </p:nvSpPr>
        <p:spPr>
          <a:xfrm>
            <a:off x="10449429" y="3341489"/>
            <a:ext cx="645384" cy="846843"/>
          </a:xfrm>
          <a:custGeom>
            <a:avLst/>
            <a:gdLst>
              <a:gd name="connsiteX0" fmla="*/ 340910 w 1076325"/>
              <a:gd name="connsiteY0" fmla="*/ 0 h 1331728"/>
              <a:gd name="connsiteX1" fmla="*/ 733530 w 1076325"/>
              <a:gd name="connsiteY1" fmla="*/ 0 h 1331728"/>
              <a:gd name="connsiteX2" fmla="*/ 728663 w 1076325"/>
              <a:gd name="connsiteY2" fmla="*/ 12516 h 1331728"/>
              <a:gd name="connsiteX3" fmla="*/ 1076325 w 1076325"/>
              <a:gd name="connsiteY3" fmla="*/ 106813 h 1331728"/>
              <a:gd name="connsiteX4" fmla="*/ 719138 w 1076325"/>
              <a:gd name="connsiteY4" fmla="*/ 1165041 h 1331728"/>
              <a:gd name="connsiteX5" fmla="*/ 654368 w 1076325"/>
              <a:gd name="connsiteY5" fmla="*/ 180156 h 1331728"/>
              <a:gd name="connsiteX6" fmla="*/ 551498 w 1076325"/>
              <a:gd name="connsiteY6" fmla="*/ 1331728 h 1331728"/>
              <a:gd name="connsiteX7" fmla="*/ 421005 w 1076325"/>
              <a:gd name="connsiteY7" fmla="*/ 180156 h 1331728"/>
              <a:gd name="connsiteX8" fmla="*/ 356235 w 1076325"/>
              <a:gd name="connsiteY8" fmla="*/ 1165041 h 1331728"/>
              <a:gd name="connsiteX9" fmla="*/ 0 w 1076325"/>
              <a:gd name="connsiteY9" fmla="*/ 106813 h 1331728"/>
              <a:gd name="connsiteX10" fmla="*/ 345758 w 1076325"/>
              <a:gd name="connsiteY10" fmla="*/ 12516 h 1331728"/>
              <a:gd name="connsiteX0" fmla="*/ 345758 w 1076325"/>
              <a:gd name="connsiteY0" fmla="*/ 12516 h 1331728"/>
              <a:gd name="connsiteX1" fmla="*/ 733530 w 1076325"/>
              <a:gd name="connsiteY1" fmla="*/ 0 h 1331728"/>
              <a:gd name="connsiteX2" fmla="*/ 728663 w 1076325"/>
              <a:gd name="connsiteY2" fmla="*/ 12516 h 1331728"/>
              <a:gd name="connsiteX3" fmla="*/ 1076325 w 1076325"/>
              <a:gd name="connsiteY3" fmla="*/ 106813 h 1331728"/>
              <a:gd name="connsiteX4" fmla="*/ 719138 w 1076325"/>
              <a:gd name="connsiteY4" fmla="*/ 1165041 h 1331728"/>
              <a:gd name="connsiteX5" fmla="*/ 654368 w 1076325"/>
              <a:gd name="connsiteY5" fmla="*/ 180156 h 1331728"/>
              <a:gd name="connsiteX6" fmla="*/ 551498 w 1076325"/>
              <a:gd name="connsiteY6" fmla="*/ 1331728 h 1331728"/>
              <a:gd name="connsiteX7" fmla="*/ 421005 w 1076325"/>
              <a:gd name="connsiteY7" fmla="*/ 180156 h 1331728"/>
              <a:gd name="connsiteX8" fmla="*/ 356235 w 1076325"/>
              <a:gd name="connsiteY8" fmla="*/ 1165041 h 1331728"/>
              <a:gd name="connsiteX9" fmla="*/ 0 w 1076325"/>
              <a:gd name="connsiteY9" fmla="*/ 106813 h 1331728"/>
              <a:gd name="connsiteX10" fmla="*/ 345758 w 1076325"/>
              <a:gd name="connsiteY10" fmla="*/ 12516 h 13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6325" h="1331728">
                <a:moveTo>
                  <a:pt x="345758" y="12516"/>
                </a:moveTo>
                <a:lnTo>
                  <a:pt x="733530" y="0"/>
                </a:lnTo>
                <a:lnTo>
                  <a:pt x="728663" y="12516"/>
                </a:lnTo>
                <a:lnTo>
                  <a:pt x="1076325" y="106813"/>
                </a:lnTo>
                <a:lnTo>
                  <a:pt x="719138" y="1165041"/>
                </a:lnTo>
                <a:lnTo>
                  <a:pt x="654368" y="180156"/>
                </a:lnTo>
                <a:cubicBezTo>
                  <a:pt x="619125" y="250641"/>
                  <a:pt x="551498" y="1331728"/>
                  <a:pt x="551498" y="1331728"/>
                </a:cubicBezTo>
                <a:cubicBezTo>
                  <a:pt x="550545" y="1330776"/>
                  <a:pt x="456248" y="251593"/>
                  <a:pt x="421005" y="180156"/>
                </a:cubicBezTo>
                <a:lnTo>
                  <a:pt x="356235" y="1165041"/>
                </a:lnTo>
                <a:lnTo>
                  <a:pt x="0" y="106813"/>
                </a:lnTo>
                <a:lnTo>
                  <a:pt x="345758" y="12516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FA2D50B-041A-41F5-8CB1-7BD608653528}"/>
              </a:ext>
            </a:extLst>
          </p:cNvPr>
          <p:cNvSpPr txBox="1"/>
          <p:nvPr/>
        </p:nvSpPr>
        <p:spPr>
          <a:xfrm>
            <a:off x="4707755" y="4563614"/>
            <a:ext cx="45628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1">
              <a:lnSpc>
                <a:spcPct val="150000"/>
              </a:lnSpc>
            </a:pP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Dukungan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fasilitasi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lanjutan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pemenang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KRENOVA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Penjaringan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diharapkan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mewujudkan</a:t>
            </a:r>
            <a:r>
              <a:rPr lang="id-ID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Start Up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sz="13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yang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mandiri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berdaya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saing</a:t>
            </a:r>
            <a:r>
              <a:rPr lang="id-ID" sz="13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3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Contact Person</a:t>
            </a:r>
            <a:endParaRPr lang="en-US" altLang="ko-KR" dirty="0"/>
          </a:p>
        </p:txBody>
      </p: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38514A37-9BB1-40B8-896D-933BE6B4A4B7}"/>
              </a:ext>
            </a:extLst>
          </p:cNvPr>
          <p:cNvGrpSpPr/>
          <p:nvPr/>
        </p:nvGrpSpPr>
        <p:grpSpPr>
          <a:xfrm>
            <a:off x="1073358" y="4168864"/>
            <a:ext cx="2005476" cy="596389"/>
            <a:chOff x="683568" y="4236526"/>
            <a:chExt cx="2005476" cy="596389"/>
          </a:xfrm>
        </p:grpSpPr>
        <p:sp>
          <p:nvSpPr>
            <p:cNvPr id="4" name="직사각형 3">
              <a:extLst>
                <a:ext uri="{FF2B5EF4-FFF2-40B4-BE49-F238E27FC236}">
                  <a16:creationId xmlns="" xmlns:a16="http://schemas.microsoft.com/office/drawing/2014/main" id="{CE211F6B-F521-43C8-8F74-71F2C2A705A4}"/>
                </a:ext>
              </a:extLst>
            </p:cNvPr>
            <p:cNvSpPr/>
            <p:nvPr/>
          </p:nvSpPr>
          <p:spPr>
            <a:xfrm>
              <a:off x="683568" y="423652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Sutarsono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SH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="" xmlns:a16="http://schemas.microsoft.com/office/drawing/2014/main" id="{B51EACA4-6E33-4C0F-8138-C5222A35C26D}"/>
                </a:ext>
              </a:extLst>
            </p:cNvPr>
            <p:cNvSpPr/>
            <p:nvPr/>
          </p:nvSpPr>
          <p:spPr>
            <a:xfrm>
              <a:off x="683568" y="455591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HP/WA.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878-3299-1782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EC153729-B6F0-4B55-863F-53CA29340DB3}"/>
              </a:ext>
            </a:extLst>
          </p:cNvPr>
          <p:cNvGrpSpPr/>
          <p:nvPr/>
        </p:nvGrpSpPr>
        <p:grpSpPr>
          <a:xfrm>
            <a:off x="843563" y="5122985"/>
            <a:ext cx="3012341" cy="276999"/>
            <a:chOff x="827584" y="5067559"/>
            <a:chExt cx="1861460" cy="276999"/>
          </a:xfrm>
        </p:grpSpPr>
        <p:sp>
          <p:nvSpPr>
            <p:cNvPr id="34" name="Isosceles Triangle 7">
              <a:extLst>
                <a:ext uri="{FF2B5EF4-FFF2-40B4-BE49-F238E27FC236}">
                  <a16:creationId xmlns="" xmlns:a16="http://schemas.microsoft.com/office/drawing/2014/main" id="{A10E22B5-4453-4C0C-B3E5-8FB857946B3A}"/>
                </a:ext>
              </a:extLst>
            </p:cNvPr>
            <p:cNvSpPr/>
            <p:nvPr/>
          </p:nvSpPr>
          <p:spPr>
            <a:xfrm>
              <a:off x="827584" y="5114721"/>
              <a:ext cx="156105" cy="1575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="" xmlns:a16="http://schemas.microsoft.com/office/drawing/2014/main" id="{B1BB2FBD-8EB3-4E97-B50D-D0D77D0FB738}"/>
                </a:ext>
              </a:extLst>
            </p:cNvPr>
            <p:cNvSpPr/>
            <p:nvPr/>
          </p:nvSpPr>
          <p:spPr>
            <a:xfrm>
              <a:off x="1043608" y="5067559"/>
              <a:ext cx="16454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/>
                <a:t>sutarsono.balitbang@gmail.com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8B2CAE4E-1E20-419F-A9ED-4C26149BF4EB}"/>
              </a:ext>
            </a:extLst>
          </p:cNvPr>
          <p:cNvGrpSpPr/>
          <p:nvPr/>
        </p:nvGrpSpPr>
        <p:grpSpPr>
          <a:xfrm>
            <a:off x="5069633" y="4168864"/>
            <a:ext cx="2005476" cy="596389"/>
            <a:chOff x="3563888" y="4236526"/>
            <a:chExt cx="2005476" cy="596389"/>
          </a:xfrm>
        </p:grpSpPr>
        <p:sp>
          <p:nvSpPr>
            <p:cNvPr id="48" name="직사각형 47">
              <a:extLst>
                <a:ext uri="{FF2B5EF4-FFF2-40B4-BE49-F238E27FC236}">
                  <a16:creationId xmlns="" xmlns:a16="http://schemas.microsoft.com/office/drawing/2014/main" id="{ECA6940A-8471-4B71-931B-05B15E328972}"/>
                </a:ext>
              </a:extLst>
            </p:cNvPr>
            <p:cNvSpPr/>
            <p:nvPr/>
          </p:nvSpPr>
          <p:spPr>
            <a:xfrm>
              <a:off x="3563888" y="423652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Ananta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Ardhi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R, SE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="" xmlns:a16="http://schemas.microsoft.com/office/drawing/2014/main" id="{27AFECB2-61EE-433E-A4A6-F6420C9D290A}"/>
                </a:ext>
              </a:extLst>
            </p:cNvPr>
            <p:cNvSpPr/>
            <p:nvPr/>
          </p:nvSpPr>
          <p:spPr>
            <a:xfrm>
              <a:off x="3563888" y="455591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HP/WA.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0856-6454-7436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12B244CF-60DA-447C-B2D2-659F9110F4FB}"/>
              </a:ext>
            </a:extLst>
          </p:cNvPr>
          <p:cNvGrpSpPr/>
          <p:nvPr/>
        </p:nvGrpSpPr>
        <p:grpSpPr>
          <a:xfrm>
            <a:off x="5069633" y="5121659"/>
            <a:ext cx="2397096" cy="276999"/>
            <a:chOff x="3707904" y="5067559"/>
            <a:chExt cx="1861460" cy="231942"/>
          </a:xfrm>
        </p:grpSpPr>
        <p:sp>
          <p:nvSpPr>
            <p:cNvPr id="45" name="Isosceles Triangle 7">
              <a:extLst>
                <a:ext uri="{FF2B5EF4-FFF2-40B4-BE49-F238E27FC236}">
                  <a16:creationId xmlns="" xmlns:a16="http://schemas.microsoft.com/office/drawing/2014/main" id="{D035B25E-2E35-41B9-8662-AB96DF800BB7}"/>
                </a:ext>
              </a:extLst>
            </p:cNvPr>
            <p:cNvSpPr/>
            <p:nvPr/>
          </p:nvSpPr>
          <p:spPr>
            <a:xfrm>
              <a:off x="3707904" y="5114721"/>
              <a:ext cx="231306" cy="1611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="" xmlns:a16="http://schemas.microsoft.com/office/drawing/2014/main" id="{9109A894-9C0E-4FD8-AF42-9CEC57CE88F2}"/>
                </a:ext>
              </a:extLst>
            </p:cNvPr>
            <p:cNvSpPr/>
            <p:nvPr/>
          </p:nvSpPr>
          <p:spPr>
            <a:xfrm>
              <a:off x="3923928" y="5067559"/>
              <a:ext cx="1645436" cy="231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/>
                <a:t>ananta.ardhi@gmail.com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AA6A2828-F2E0-4CD4-8343-715742175C07}"/>
              </a:ext>
            </a:extLst>
          </p:cNvPr>
          <p:cNvGrpSpPr/>
          <p:nvPr/>
        </p:nvGrpSpPr>
        <p:grpSpPr>
          <a:xfrm>
            <a:off x="9065909" y="4168864"/>
            <a:ext cx="2005476" cy="596389"/>
            <a:chOff x="6451663" y="4236526"/>
            <a:chExt cx="2005476" cy="596389"/>
          </a:xfrm>
        </p:grpSpPr>
        <p:sp>
          <p:nvSpPr>
            <p:cNvPr id="56" name="직사각형 55">
              <a:extLst>
                <a:ext uri="{FF2B5EF4-FFF2-40B4-BE49-F238E27FC236}">
                  <a16:creationId xmlns="" xmlns:a16="http://schemas.microsoft.com/office/drawing/2014/main" id="{61B4107E-B08E-4652-9D38-8766A5FDE5B7}"/>
                </a:ext>
              </a:extLst>
            </p:cNvPr>
            <p:cNvSpPr/>
            <p:nvPr/>
          </p:nvSpPr>
          <p:spPr>
            <a:xfrm>
              <a:off x="6451663" y="423652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Pancar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Surya </a:t>
              </a:r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Ika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P, </a:t>
              </a:r>
              <a:r>
                <a:rPr lang="en-US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S.Pt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="" xmlns:a16="http://schemas.microsoft.com/office/drawing/2014/main" id="{AB918D39-51B7-4C9D-871B-FD75A80AB4B5}"/>
                </a:ext>
              </a:extLst>
            </p:cNvPr>
            <p:cNvSpPr/>
            <p:nvPr/>
          </p:nvSpPr>
          <p:spPr>
            <a:xfrm>
              <a:off x="6451663" y="4555916"/>
              <a:ext cx="20054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HP/WA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0898-7664-217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D8C34F56-6994-4C06-8D0C-E51C3D77324B}"/>
              </a:ext>
            </a:extLst>
          </p:cNvPr>
          <p:cNvGrpSpPr/>
          <p:nvPr/>
        </p:nvGrpSpPr>
        <p:grpSpPr>
          <a:xfrm>
            <a:off x="9065909" y="5089042"/>
            <a:ext cx="2431911" cy="276999"/>
            <a:chOff x="6595679" y="5095718"/>
            <a:chExt cx="1876742" cy="194871"/>
          </a:xfrm>
        </p:grpSpPr>
        <p:sp>
          <p:nvSpPr>
            <p:cNvPr id="53" name="Isosceles Triangle 7">
              <a:extLst>
                <a:ext uri="{FF2B5EF4-FFF2-40B4-BE49-F238E27FC236}">
                  <a16:creationId xmlns="" xmlns:a16="http://schemas.microsoft.com/office/drawing/2014/main" id="{D575FE3F-D4AA-44C8-BAD2-9807807FF703}"/>
                </a:ext>
              </a:extLst>
            </p:cNvPr>
            <p:cNvSpPr/>
            <p:nvPr/>
          </p:nvSpPr>
          <p:spPr>
            <a:xfrm>
              <a:off x="6595679" y="5114721"/>
              <a:ext cx="231306" cy="1611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="" xmlns:a16="http://schemas.microsoft.com/office/drawing/2014/main" id="{846BD6F7-826A-4B13-B2E6-8E2445CACB07}"/>
                </a:ext>
              </a:extLst>
            </p:cNvPr>
            <p:cNvSpPr/>
            <p:nvPr/>
          </p:nvSpPr>
          <p:spPr>
            <a:xfrm>
              <a:off x="6826985" y="5095718"/>
              <a:ext cx="1645436" cy="19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/>
                <a:t>vancarsuryo@gmail.com</a:t>
              </a: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sz="quarter" idx="4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4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5055946" y="1839433"/>
            <a:ext cx="2001723" cy="2001946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4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065909" y="1841163"/>
            <a:ext cx="1967385" cy="1967604"/>
          </a:xfrm>
        </p:spPr>
      </p:pic>
      <p:sp>
        <p:nvSpPr>
          <p:cNvPr id="15" name="Rectangle 14"/>
          <p:cNvSpPr/>
          <p:nvPr/>
        </p:nvSpPr>
        <p:spPr>
          <a:xfrm>
            <a:off x="-9163" y="6351454"/>
            <a:ext cx="12192000" cy="523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15FB1-AFF4-4A6C-86B8-5652534112A6}"/>
              </a:ext>
            </a:extLst>
          </p:cNvPr>
          <p:cNvSpPr txBox="1"/>
          <p:nvPr/>
        </p:nvSpPr>
        <p:spPr>
          <a:xfrm>
            <a:off x="3868899" y="2606722"/>
            <a:ext cx="19983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Mendorong Kreativitas dan </a:t>
            </a:r>
            <a:r>
              <a:rPr lang="id-ID" sz="24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Inovasi </a:t>
            </a:r>
            <a:r>
              <a:rPr lang="id-ID" sz="24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Masyarakat</a:t>
            </a:r>
            <a:endParaRPr lang="en-US" sz="24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AD97BA-EBF9-4425-BEDC-46B35F1C46A5}"/>
              </a:ext>
            </a:extLst>
          </p:cNvPr>
          <p:cNvSpPr/>
          <p:nvPr/>
        </p:nvSpPr>
        <p:spPr>
          <a:xfrm>
            <a:off x="8118967" y="298822"/>
            <a:ext cx="3740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accent1"/>
                </a:solidFill>
              </a:rPr>
              <a:t>KRENOVA 2021</a:t>
            </a:r>
            <a:endParaRPr lang="en-US" altLang="ko-KR" sz="36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C27761-262E-4D4A-8CC4-FCB4E468EF58}"/>
              </a:ext>
            </a:extLst>
          </p:cNvPr>
          <p:cNvSpPr/>
          <p:nvPr/>
        </p:nvSpPr>
        <p:spPr>
          <a:xfrm>
            <a:off x="6812557" y="1154349"/>
            <a:ext cx="3740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Latar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Belakang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14E130A-F12B-47F8-B7D9-BB9136CAF50E}"/>
              </a:ext>
            </a:extLst>
          </p:cNvPr>
          <p:cNvSpPr txBox="1"/>
          <p:nvPr/>
        </p:nvSpPr>
        <p:spPr>
          <a:xfrm>
            <a:off x="6232272" y="1832310"/>
            <a:ext cx="530560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Pada umumnya sering dijumpai masyarakat banyak yang melakukan inovasi dan berkreasi tetapi tidak dilakukan dengan substansi ilmiah, metode dan terdokumentasi.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Kreasi dan Inovasi tersebut sebaiknya diwujudkan dalam bentuk dokumen sehingga dapat menjadi inovasi.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 rangka menjaring Inovasi dari masyarakat yang semakin meningkat, maka mulai Tahun 2021 tidak hanya melalui lomba krenova tetapi juga diselenggarakan lomba penjaringan inovasi masyarakat.</a:t>
            </a:r>
            <a:endParaRPr lang="id-ID" sz="14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Penghargaan yang diberikan oleh Gubernur kepada </a:t>
            </a:r>
            <a:r>
              <a:rPr lang="id-ID" sz="1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Inventor/Inovator merupakan bentuk apresiasi untuk mendukung </a:t>
            </a:r>
            <a:r>
              <a:rPr lang="id-ID" sz="1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 </a:t>
            </a: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menghasilkan </a:t>
            </a:r>
            <a:r>
              <a:rPr lang="id-ID" sz="1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 inovasi </a:t>
            </a: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sekaligus menggelorakan </a:t>
            </a:r>
            <a:r>
              <a:rPr lang="id-ID" sz="1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semangat kreasi dan inovasi di kalangan masyarakat Jawa Tengah</a:t>
            </a:r>
            <a:r>
              <a:rPr lang="id-ID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30031"/>
          <a:stretch>
            <a:fillRect/>
          </a:stretch>
        </p:blipFill>
        <p:spPr>
          <a:xfrm>
            <a:off x="706616" y="1341860"/>
            <a:ext cx="2906335" cy="409938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8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12373" y="4459959"/>
            <a:ext cx="6714926" cy="144655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  <a:scene3d>
              <a:camera prst="orthographicFront"/>
              <a:lightRig rig="sunset" dir="t"/>
            </a:scene3d>
          </a:bodyPr>
          <a:lstStyle/>
          <a:p>
            <a:pPr>
              <a:defRPr/>
            </a:pPr>
            <a:r>
              <a:rPr lang="en-US" sz="8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rush Script MT" panose="03060802040406070304" pitchFamily="66" charset="0"/>
              </a:rPr>
              <a:t>Terima</a:t>
            </a:r>
            <a:r>
              <a:rPr lang="en-US" sz="8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rush Script MT" panose="03060802040406070304" pitchFamily="66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rush Script MT" panose="03060802040406070304" pitchFamily="66" charset="0"/>
              </a:rPr>
              <a:t>Kasih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907727" y="6314119"/>
            <a:ext cx="3289574" cy="364564"/>
          </a:xfrm>
          <a:prstGeom prst="rect">
            <a:avLst/>
          </a:prstGeom>
          <a:noFill/>
          <a:ln>
            <a:noFill/>
          </a:ln>
        </p:spPr>
        <p:txBody>
          <a:bodyPr wrap="none" lIns="117199" tIns="58599" rIns="117199" bIns="58599">
            <a:spAutoFit/>
            <a:scene3d>
              <a:camera prst="orthographicFront"/>
              <a:lightRig rig="sunset" dir="t"/>
            </a:scene3d>
          </a:bodyPr>
          <a:lstStyle/>
          <a:p>
            <a:pPr algn="ctr">
              <a:defRPr/>
            </a:pPr>
            <a:r>
              <a:rPr lang="id-ID" sz="1600" b="1" dirty="0">
                <a:solidFill>
                  <a:srgbClr val="0070C0"/>
                </a:solidFill>
                <a:cs typeface="Arial" pitchFamily="34" charset="0"/>
              </a:rPr>
              <a:t>http://bappeda.jatengprov.go.id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58" y="6207941"/>
            <a:ext cx="668887" cy="55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3233112" y="6322494"/>
            <a:ext cx="2019226" cy="364564"/>
          </a:xfrm>
          <a:prstGeom prst="rect">
            <a:avLst/>
          </a:prstGeom>
          <a:noFill/>
          <a:ln>
            <a:noFill/>
          </a:ln>
        </p:spPr>
        <p:txBody>
          <a:bodyPr wrap="none" lIns="117199" tIns="58599" rIns="117199" bIns="58599">
            <a:spAutoFit/>
            <a:scene3d>
              <a:camera prst="orthographicFront"/>
              <a:lightRig rig="sunset" dir="t"/>
            </a:scene3d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</a:rPr>
              <a:t>@</a:t>
            </a:r>
            <a:r>
              <a:rPr lang="en-US" sz="1600" b="1" dirty="0" err="1">
                <a:solidFill>
                  <a:srgbClr val="0070C0"/>
                </a:solidFill>
              </a:rPr>
              <a:t>Bappeda_jateng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754" y="6331349"/>
            <a:ext cx="1796409" cy="364564"/>
          </a:xfrm>
          <a:prstGeom prst="rect">
            <a:avLst/>
          </a:prstGeom>
          <a:noFill/>
          <a:ln>
            <a:noFill/>
          </a:ln>
        </p:spPr>
        <p:txBody>
          <a:bodyPr wrap="none" lIns="117199" tIns="58599" rIns="117199" bIns="58599">
            <a:spAutoFit/>
            <a:scene3d>
              <a:camera prst="orthographicFront"/>
              <a:lightRig rig="sunset" dir="t"/>
            </a:scene3d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70C0"/>
                </a:solidFill>
              </a:rPr>
              <a:t>bappeda_jateng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69825" y="6314119"/>
            <a:ext cx="1818851" cy="364564"/>
          </a:xfrm>
          <a:prstGeom prst="rect">
            <a:avLst/>
          </a:prstGeom>
          <a:noFill/>
          <a:ln>
            <a:noFill/>
          </a:ln>
        </p:spPr>
        <p:txBody>
          <a:bodyPr wrap="none" lIns="117199" tIns="58599" rIns="117199" bIns="58599">
            <a:spAutoFit/>
            <a:scene3d>
              <a:camera prst="orthographicFront"/>
              <a:lightRig rig="sunset" dir="t"/>
            </a:scene3d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70C0"/>
                </a:solidFill>
              </a:rPr>
              <a:t>Bappeda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Jateng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r="34615" b="65317"/>
          <a:stretch/>
        </p:blipFill>
        <p:spPr>
          <a:xfrm>
            <a:off x="44606" y="6152564"/>
            <a:ext cx="600502" cy="68767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7" r="62585" b="34061"/>
          <a:stretch/>
        </p:blipFill>
        <p:spPr>
          <a:xfrm>
            <a:off x="2432772" y="6175679"/>
            <a:ext cx="741833" cy="64144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10" b="66413"/>
          <a:stretch/>
        </p:blipFill>
        <p:spPr>
          <a:xfrm>
            <a:off x="5461325" y="6163437"/>
            <a:ext cx="733418" cy="6659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9"/>
          <a:stretch/>
        </p:blipFill>
        <p:spPr>
          <a:xfrm>
            <a:off x="7017488" y="600248"/>
            <a:ext cx="5122716" cy="560769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292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BB6991-A8BD-497E-9486-7E3BABBA550A}"/>
              </a:ext>
            </a:extLst>
          </p:cNvPr>
          <p:cNvSpPr txBox="1"/>
          <p:nvPr/>
        </p:nvSpPr>
        <p:spPr>
          <a:xfrm>
            <a:off x="655093" y="499253"/>
            <a:ext cx="507966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Maksud</a:t>
            </a:r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Tujuan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99E2E3-41C3-4C47-87EA-02219D3E7EF4}"/>
              </a:ext>
            </a:extLst>
          </p:cNvPr>
          <p:cNvSpPr txBox="1"/>
          <p:nvPr/>
        </p:nvSpPr>
        <p:spPr>
          <a:xfrm>
            <a:off x="953989" y="3929865"/>
            <a:ext cx="4497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Upaya meningkatkan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kreativitas dan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inovasi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masyarakat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untuk </a:t>
            </a:r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mendukung percepatan pembangunan di Jawa </a:t>
            </a:r>
            <a:r>
              <a:rPr lang="id-ID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Tengah 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="" xmlns:a16="http://schemas.microsoft.com/office/drawing/2014/main" id="{58E5F176-1E9C-4645-B5B5-FF67EEF04C78}"/>
              </a:ext>
            </a:extLst>
          </p:cNvPr>
          <p:cNvSpPr txBox="1">
            <a:spLocks/>
          </p:cNvSpPr>
          <p:nvPr/>
        </p:nvSpPr>
        <p:spPr>
          <a:xfrm>
            <a:off x="969164" y="1459863"/>
            <a:ext cx="4481869" cy="2032611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id-ID" sz="1800" b="1" dirty="0">
                <a:solidFill>
                  <a:schemeClr val="bg1"/>
                </a:solidFill>
                <a:ea typeface="Times New Roman" pitchFamily="18" charset="0"/>
                <a:cs typeface="Tahoma" pitchFamily="34" charset="0"/>
              </a:rPr>
              <a:t>M</a:t>
            </a:r>
            <a:r>
              <a:rPr lang="sv-SE" sz="1800" b="1" dirty="0">
                <a:solidFill>
                  <a:schemeClr val="bg1"/>
                </a:solidFill>
                <a:ea typeface="Times New Roman" pitchFamily="18" charset="0"/>
                <a:cs typeface="Tahoma" pitchFamily="34" charset="0"/>
              </a:rPr>
              <a:t>emberikan penghargaan </a:t>
            </a:r>
          </a:p>
          <a:p>
            <a:pPr marL="0" lvl="0" indent="0" algn="r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sv-SE" sz="1800" b="1" dirty="0">
                <a:solidFill>
                  <a:schemeClr val="bg1"/>
                </a:solidFill>
                <a:ea typeface="Times New Roman" pitchFamily="18" charset="0"/>
                <a:cs typeface="Tahoma" pitchFamily="34" charset="0"/>
              </a:rPr>
              <a:t>kepada masyarakat Jawa Tengah, baik secara perorangan ataupun kelompok </a:t>
            </a:r>
          </a:p>
          <a:p>
            <a:pPr marL="0" lvl="0" indent="0" algn="r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sv-SE" sz="1800" b="1" dirty="0">
                <a:solidFill>
                  <a:schemeClr val="bg1"/>
                </a:solidFill>
                <a:ea typeface="Times New Roman" pitchFamily="18" charset="0"/>
                <a:cs typeface="Tahoma" pitchFamily="34" charset="0"/>
              </a:rPr>
              <a:t>yang mampu menghasilkan inovasi kreatif dalam bidang IPTEK, yang bermanfaat untuk meningkatkan kesejahteraan masyarakat</a:t>
            </a:r>
            <a:endParaRPr lang="en-US" altLang="ko-KR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xfrm>
            <a:off x="5845625" y="499252"/>
            <a:ext cx="5604021" cy="562043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749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6515" y="351385"/>
            <a:ext cx="11573197" cy="724247"/>
          </a:xfrm>
        </p:spPr>
        <p:txBody>
          <a:bodyPr/>
          <a:lstStyle/>
          <a:p>
            <a:r>
              <a:rPr lang="en-US" sz="4800" dirty="0" err="1" smtClean="0"/>
              <a:t>Sekilas</a:t>
            </a:r>
            <a:r>
              <a:rPr lang="en-US" sz="4800" dirty="0" smtClean="0"/>
              <a:t> </a:t>
            </a:r>
            <a:r>
              <a:rPr lang="en-US" sz="4800" dirty="0" err="1" smtClean="0"/>
              <a:t>Krenova</a:t>
            </a:r>
            <a:r>
              <a:rPr lang="en-US" sz="4800" dirty="0" smtClean="0"/>
              <a:t> 2020</a:t>
            </a:r>
            <a:endParaRPr lang="en-US" sz="4800" dirty="0"/>
          </a:p>
        </p:txBody>
      </p:sp>
      <p:graphicFrame>
        <p:nvGraphicFramePr>
          <p:cNvPr id="14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474348"/>
              </p:ext>
            </p:extLst>
          </p:nvPr>
        </p:nvGraphicFramePr>
        <p:xfrm>
          <a:off x="798286" y="1382834"/>
          <a:ext cx="5054543" cy="420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237549192"/>
              </p:ext>
            </p:extLst>
          </p:nvPr>
        </p:nvGraphicFramePr>
        <p:xfrm>
          <a:off x="6151419" y="1009402"/>
          <a:ext cx="5830784" cy="527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50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8129" y="401697"/>
            <a:ext cx="11573197" cy="724247"/>
          </a:xfrm>
        </p:spPr>
        <p:txBody>
          <a:bodyPr/>
          <a:lstStyle/>
          <a:p>
            <a:r>
              <a:rPr lang="en-US" sz="3600" dirty="0" err="1" smtClean="0"/>
              <a:t>Pemenang</a:t>
            </a:r>
            <a:r>
              <a:rPr lang="en-US" sz="3600" dirty="0" smtClean="0"/>
              <a:t> </a:t>
            </a:r>
            <a:r>
              <a:rPr lang="en-US" sz="3600" dirty="0" err="1" smtClean="0"/>
              <a:t>Krenova</a:t>
            </a:r>
            <a:r>
              <a:rPr lang="en-US" sz="3600" dirty="0" smtClean="0"/>
              <a:t> Th. 2020</a:t>
            </a:r>
            <a:endParaRPr lang="en-US" sz="3600" dirty="0"/>
          </a:p>
        </p:txBody>
      </p:sp>
      <p:sp>
        <p:nvSpPr>
          <p:cNvPr id="30" name="Rectangle 29"/>
          <p:cNvSpPr/>
          <p:nvPr/>
        </p:nvSpPr>
        <p:spPr>
          <a:xfrm>
            <a:off x="1985643" y="2087458"/>
            <a:ext cx="2505337" cy="40267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 30">
            <a:extLst>
              <a:ext uri="{FF2B5EF4-FFF2-40B4-BE49-F238E27FC236}">
                <a16:creationId xmlns="" xmlns:a16="http://schemas.microsoft.com/office/drawing/2014/main" id="{0209257B-DBE5-4BAD-993E-FDDD058666E2}"/>
              </a:ext>
            </a:extLst>
          </p:cNvPr>
          <p:cNvSpPr/>
          <p:nvPr/>
        </p:nvSpPr>
        <p:spPr>
          <a:xfrm>
            <a:off x="1985643" y="1367846"/>
            <a:ext cx="2882708" cy="67790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="" xmlns:a16="http://schemas.microsoft.com/office/drawing/2014/main" id="{B08C0D4D-9896-449D-93AF-72AF863B3D65}"/>
              </a:ext>
            </a:extLst>
          </p:cNvPr>
          <p:cNvSpPr/>
          <p:nvPr/>
        </p:nvSpPr>
        <p:spPr>
          <a:xfrm rot="10800000">
            <a:off x="1985643" y="2087458"/>
            <a:ext cx="454406" cy="742878"/>
          </a:xfrm>
          <a:prstGeom prst="triangle">
            <a:avLst>
              <a:gd name="adj" fmla="val 100000"/>
            </a:avLst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Rectangle 32"/>
          <p:cNvSpPr/>
          <p:nvPr/>
        </p:nvSpPr>
        <p:spPr>
          <a:xfrm>
            <a:off x="5200557" y="2087458"/>
            <a:ext cx="2619610" cy="40267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entagon 33">
            <a:extLst>
              <a:ext uri="{FF2B5EF4-FFF2-40B4-BE49-F238E27FC236}">
                <a16:creationId xmlns="" xmlns:a16="http://schemas.microsoft.com/office/drawing/2014/main" id="{0209257B-DBE5-4BAD-993E-FDDD058666E2}"/>
              </a:ext>
            </a:extLst>
          </p:cNvPr>
          <p:cNvSpPr/>
          <p:nvPr/>
        </p:nvSpPr>
        <p:spPr>
          <a:xfrm>
            <a:off x="5200557" y="1367846"/>
            <a:ext cx="2882708" cy="67790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="" xmlns:a16="http://schemas.microsoft.com/office/drawing/2014/main" id="{B08C0D4D-9896-449D-93AF-72AF863B3D65}"/>
              </a:ext>
            </a:extLst>
          </p:cNvPr>
          <p:cNvSpPr/>
          <p:nvPr/>
        </p:nvSpPr>
        <p:spPr>
          <a:xfrm rot="10800000">
            <a:off x="5200557" y="2087458"/>
            <a:ext cx="454406" cy="742878"/>
          </a:xfrm>
          <a:prstGeom prst="triangle">
            <a:avLst>
              <a:gd name="adj" fmla="val 100000"/>
            </a:avLst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2407141" y="1539250"/>
            <a:ext cx="199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Pemenang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Utama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5622055" y="1570028"/>
            <a:ext cx="208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Pemenang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Harapan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415471" y="2087458"/>
            <a:ext cx="2505337" cy="40267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>
            <a:extLst>
              <a:ext uri="{FF2B5EF4-FFF2-40B4-BE49-F238E27FC236}">
                <a16:creationId xmlns="" xmlns:a16="http://schemas.microsoft.com/office/drawing/2014/main" id="{0209257B-DBE5-4BAD-993E-FDDD058666E2}"/>
              </a:ext>
            </a:extLst>
          </p:cNvPr>
          <p:cNvSpPr/>
          <p:nvPr/>
        </p:nvSpPr>
        <p:spPr>
          <a:xfrm>
            <a:off x="8415471" y="1367846"/>
            <a:ext cx="2882708" cy="67790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="" xmlns:a16="http://schemas.microsoft.com/office/drawing/2014/main" id="{B08C0D4D-9896-449D-93AF-72AF863B3D65}"/>
              </a:ext>
            </a:extLst>
          </p:cNvPr>
          <p:cNvSpPr/>
          <p:nvPr/>
        </p:nvSpPr>
        <p:spPr>
          <a:xfrm rot="10800000">
            <a:off x="8415471" y="2087458"/>
            <a:ext cx="454406" cy="742878"/>
          </a:xfrm>
          <a:prstGeom prst="triangle">
            <a:avLst>
              <a:gd name="adj" fmla="val 100000"/>
            </a:avLst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8836969" y="1570028"/>
            <a:ext cx="208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Pemenang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Favorit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2249321" y="2271309"/>
            <a:ext cx="2160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SENI SEHAT– </a:t>
            </a:r>
            <a:r>
              <a:rPr lang="en-US" altLang="ko-KR" sz="1200" b="1" dirty="0" err="1" smtClean="0">
                <a:cs typeface="Arial" pitchFamily="34" charset="0"/>
              </a:rPr>
              <a:t>Cilacap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Aplikasi</a:t>
            </a:r>
            <a:r>
              <a:rPr lang="en-US" altLang="ko-KR" sz="1200" b="1" dirty="0" smtClean="0">
                <a:cs typeface="Arial" pitchFamily="34" charset="0"/>
              </a:rPr>
              <a:t> Pak Budi – </a:t>
            </a:r>
            <a:r>
              <a:rPr lang="en-US" altLang="ko-KR" sz="1200" b="1" dirty="0" err="1" smtClean="0">
                <a:cs typeface="Arial" pitchFamily="34" charset="0"/>
              </a:rPr>
              <a:t>Banyumas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Aplikasi</a:t>
            </a:r>
            <a:r>
              <a:rPr lang="en-US" altLang="ko-KR" sz="1200" b="1" dirty="0" smtClean="0">
                <a:cs typeface="Arial" pitchFamily="34" charset="0"/>
              </a:rPr>
              <a:t> Cash – </a:t>
            </a:r>
            <a:r>
              <a:rPr lang="en-US" altLang="ko-KR" sz="1200" b="1" dirty="0" err="1" smtClean="0">
                <a:cs typeface="Arial" pitchFamily="34" charset="0"/>
              </a:rPr>
              <a:t>Banyumas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Riri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Cerita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Anak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Salatiga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Pengolah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Sampah</a:t>
            </a:r>
            <a:r>
              <a:rPr lang="en-US" altLang="ko-KR" sz="1200" b="1" dirty="0" smtClean="0">
                <a:cs typeface="Arial" pitchFamily="34" charset="0"/>
              </a:rPr>
              <a:t> Neptune – </a:t>
            </a:r>
            <a:r>
              <a:rPr lang="en-US" altLang="ko-KR" sz="1200" b="1" dirty="0" err="1" smtClean="0">
                <a:cs typeface="Arial" pitchFamily="34" charset="0"/>
              </a:rPr>
              <a:t>Klaten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Platform </a:t>
            </a:r>
            <a:r>
              <a:rPr lang="en-US" altLang="ko-KR" sz="1200" b="1" dirty="0" err="1" smtClean="0">
                <a:cs typeface="Arial" pitchFamily="34" charset="0"/>
              </a:rPr>
              <a:t>Pembelajaran</a:t>
            </a:r>
            <a:r>
              <a:rPr lang="en-US" altLang="ko-KR" sz="1200" b="1" dirty="0" smtClean="0">
                <a:cs typeface="Arial" pitchFamily="34" charset="0"/>
              </a:rPr>
              <a:t> Daring </a:t>
            </a:r>
            <a:r>
              <a:rPr lang="en-US" altLang="ko-KR" sz="1200" b="1" dirty="0" err="1" smtClean="0">
                <a:cs typeface="Arial" pitchFamily="34" charset="0"/>
              </a:rPr>
              <a:t>Berbasis</a:t>
            </a:r>
            <a:r>
              <a:rPr lang="en-US" altLang="ko-KR" sz="1200" b="1" dirty="0" smtClean="0">
                <a:cs typeface="Arial" pitchFamily="34" charset="0"/>
              </a:rPr>
              <a:t> Game – </a:t>
            </a:r>
            <a:r>
              <a:rPr lang="en-US" altLang="ko-KR" sz="1200" b="1" dirty="0" err="1" smtClean="0">
                <a:cs typeface="Arial" pitchFamily="34" charset="0"/>
              </a:rPr>
              <a:t>Purbalingga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Drone </a:t>
            </a:r>
            <a:r>
              <a:rPr lang="en-US" altLang="ko-KR" sz="1200" b="1" dirty="0" err="1" smtClean="0">
                <a:cs typeface="Arial" pitchFamily="34" charset="0"/>
              </a:rPr>
              <a:t>Semprot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Pertanian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Temanggung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Dyno</a:t>
            </a:r>
            <a:r>
              <a:rPr lang="en-US" altLang="ko-KR" sz="1200" b="1" dirty="0" smtClean="0">
                <a:cs typeface="Arial" pitchFamily="34" charset="0"/>
              </a:rPr>
              <a:t> Test </a:t>
            </a:r>
            <a:r>
              <a:rPr lang="en-US" altLang="ko-KR" sz="1200" b="1" dirty="0" err="1" smtClean="0">
                <a:cs typeface="Arial" pitchFamily="34" charset="0"/>
              </a:rPr>
              <a:t>Comtech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Temanggung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Weaption</a:t>
            </a:r>
            <a:r>
              <a:rPr lang="en-US" altLang="ko-KR" sz="1200" b="1" dirty="0" smtClean="0">
                <a:cs typeface="Arial" pitchFamily="34" charset="0"/>
              </a:rPr>
              <a:t> Oil – Kendal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Bekon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Kab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Pekalongan</a:t>
            </a:r>
            <a:endParaRPr lang="ko-KR" altLang="en-US" sz="1200" b="1" dirty="0"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5364410" y="2354648"/>
            <a:ext cx="23479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Mesin</a:t>
            </a:r>
            <a:r>
              <a:rPr lang="en-US" altLang="ko-KR" sz="1200" b="1" dirty="0" smtClean="0">
                <a:cs typeface="Arial" pitchFamily="34" charset="0"/>
              </a:rPr>
              <a:t> CNC Router– Kota </a:t>
            </a:r>
            <a:r>
              <a:rPr lang="en-US" altLang="ko-KR" sz="1200" b="1" dirty="0" err="1" smtClean="0">
                <a:cs typeface="Arial" pitchFamily="34" charset="0"/>
              </a:rPr>
              <a:t>Tegal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Tempe Super Instant – </a:t>
            </a:r>
            <a:r>
              <a:rPr lang="en-US" altLang="ko-KR" sz="1200" b="1" dirty="0" err="1" smtClean="0">
                <a:cs typeface="Arial" pitchFamily="34" charset="0"/>
              </a:rPr>
              <a:t>Grobogan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Rancang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Bangun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Mesin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Produksi</a:t>
            </a:r>
            <a:r>
              <a:rPr lang="en-US" altLang="ko-KR" sz="1200" b="1" dirty="0" smtClean="0">
                <a:cs typeface="Arial" pitchFamily="34" charset="0"/>
              </a:rPr>
              <a:t> Kimia – </a:t>
            </a:r>
            <a:r>
              <a:rPr lang="en-US" altLang="ko-KR" sz="1200" b="1" dirty="0" err="1" smtClean="0">
                <a:cs typeface="Arial" pitchFamily="34" charset="0"/>
              </a:rPr>
              <a:t>Pati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Ipal</a:t>
            </a:r>
            <a:r>
              <a:rPr lang="en-US" altLang="ko-KR" sz="1200" b="1" dirty="0" smtClean="0">
                <a:cs typeface="Arial" pitchFamily="34" charset="0"/>
              </a:rPr>
              <a:t> Starting Tablet – Kota </a:t>
            </a:r>
            <a:r>
              <a:rPr lang="en-US" altLang="ko-KR" sz="1200" b="1" dirty="0" err="1" smtClean="0">
                <a:cs typeface="Arial" pitchFamily="34" charset="0"/>
              </a:rPr>
              <a:t>Magelang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Mesin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Pengolah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Bawang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Kab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Demak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Garam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Daun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Kelor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Brebes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Turbine Jet </a:t>
            </a:r>
            <a:r>
              <a:rPr lang="en-US" altLang="ko-KR" sz="1200" b="1" dirty="0" err="1" smtClean="0">
                <a:cs typeface="Arial" pitchFamily="34" charset="0"/>
              </a:rPr>
              <a:t>Strelizer</a:t>
            </a:r>
            <a:r>
              <a:rPr lang="en-US" altLang="ko-KR" sz="1200" b="1" dirty="0" smtClean="0">
                <a:cs typeface="Arial" pitchFamily="34" charset="0"/>
              </a:rPr>
              <a:t> – Kota </a:t>
            </a:r>
            <a:r>
              <a:rPr lang="en-US" altLang="ko-KR" sz="1200" b="1" dirty="0" err="1" smtClean="0">
                <a:cs typeface="Arial" pitchFamily="34" charset="0"/>
              </a:rPr>
              <a:t>Magelang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Kuali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Otomatis</a:t>
            </a:r>
            <a:r>
              <a:rPr lang="en-US" altLang="ko-KR" sz="1200" b="1" dirty="0" smtClean="0">
                <a:cs typeface="Arial" pitchFamily="34" charset="0"/>
              </a:rPr>
              <a:t> – Kota Semarang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Begel</a:t>
            </a:r>
            <a:r>
              <a:rPr lang="en-US" altLang="ko-KR" sz="1200" b="1" dirty="0" smtClean="0">
                <a:cs typeface="Arial" pitchFamily="34" charset="0"/>
              </a:rPr>
              <a:t> Digital – </a:t>
            </a:r>
            <a:r>
              <a:rPr lang="en-US" altLang="ko-KR" sz="1200" b="1" dirty="0" err="1" smtClean="0">
                <a:cs typeface="Arial" pitchFamily="34" charset="0"/>
              </a:rPr>
              <a:t>Jepara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Si </a:t>
            </a:r>
            <a:r>
              <a:rPr lang="en-US" altLang="ko-KR" sz="1200" b="1" dirty="0" err="1" smtClean="0">
                <a:cs typeface="Arial" pitchFamily="34" charset="0"/>
              </a:rPr>
              <a:t>Jaim</a:t>
            </a:r>
            <a:r>
              <a:rPr lang="en-US" altLang="ko-KR" sz="1200" b="1" dirty="0" smtClean="0">
                <a:cs typeface="Arial" pitchFamily="34" charset="0"/>
              </a:rPr>
              <a:t> “</a:t>
            </a:r>
            <a:r>
              <a:rPr lang="en-US" altLang="ko-KR" sz="1200" b="1" dirty="0" err="1" smtClean="0">
                <a:cs typeface="Arial" pitchFamily="34" charset="0"/>
              </a:rPr>
              <a:t>Meja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Imajinasi</a:t>
            </a:r>
            <a:r>
              <a:rPr lang="en-US" altLang="ko-KR" sz="1200" b="1" dirty="0" smtClean="0">
                <a:cs typeface="Arial" pitchFamily="34" charset="0"/>
              </a:rPr>
              <a:t>” – </a:t>
            </a:r>
            <a:r>
              <a:rPr lang="en-US" altLang="ko-KR" sz="1200" b="1" dirty="0" err="1" smtClean="0">
                <a:cs typeface="Arial" pitchFamily="34" charset="0"/>
              </a:rPr>
              <a:t>Demak</a:t>
            </a:r>
            <a:endParaRPr lang="en-US" altLang="ko-KR" sz="1200" b="1" dirty="0" smtClean="0"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62562A7-D2D4-4C2F-91D8-F5BC56D7AEDE}"/>
              </a:ext>
            </a:extLst>
          </p:cNvPr>
          <p:cNvSpPr txBox="1"/>
          <p:nvPr/>
        </p:nvSpPr>
        <p:spPr>
          <a:xfrm>
            <a:off x="8642675" y="2455975"/>
            <a:ext cx="2098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SENI SEHAT – </a:t>
            </a:r>
            <a:r>
              <a:rPr lang="en-US" altLang="ko-KR" sz="1200" b="1" dirty="0" err="1" smtClean="0">
                <a:cs typeface="Arial" pitchFamily="34" charset="0"/>
              </a:rPr>
              <a:t>Cilacap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Weaption</a:t>
            </a:r>
            <a:r>
              <a:rPr lang="en-US" altLang="ko-KR" sz="1200" b="1" dirty="0" smtClean="0">
                <a:cs typeface="Arial" pitchFamily="34" charset="0"/>
              </a:rPr>
              <a:t> Oil – Kendal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Inovasi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Olahan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Pisang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Wonogiri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Hidroponik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Organik</a:t>
            </a:r>
            <a:r>
              <a:rPr lang="en-US" altLang="ko-KR" sz="1200" b="1" dirty="0" smtClean="0">
                <a:cs typeface="Arial" pitchFamily="34" charset="0"/>
              </a:rPr>
              <a:t> – </a:t>
            </a:r>
            <a:r>
              <a:rPr lang="en-US" altLang="ko-KR" sz="1200" b="1" dirty="0" err="1" smtClean="0">
                <a:cs typeface="Arial" pitchFamily="34" charset="0"/>
              </a:rPr>
              <a:t>Temanggung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SURATMAN – </a:t>
            </a:r>
            <a:r>
              <a:rPr lang="en-US" altLang="ko-KR" sz="1200" b="1" dirty="0" err="1" smtClean="0">
                <a:cs typeface="Arial" pitchFamily="34" charset="0"/>
              </a:rPr>
              <a:t>Kab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Tegal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err="1" smtClean="0">
                <a:cs typeface="Arial" pitchFamily="34" charset="0"/>
              </a:rPr>
              <a:t>Upcycle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Enceng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Gondok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Traffic Light Integration System – </a:t>
            </a:r>
            <a:r>
              <a:rPr lang="en-US" altLang="ko-KR" sz="1200" b="1" dirty="0" err="1" smtClean="0">
                <a:cs typeface="Arial" pitchFamily="34" charset="0"/>
              </a:rPr>
              <a:t>Purbalingga</a:t>
            </a:r>
            <a:endParaRPr lang="en-US" altLang="ko-KR" sz="1200" b="1" dirty="0" smtClean="0"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ATC Gen 2 – </a:t>
            </a:r>
            <a:r>
              <a:rPr lang="en-US" altLang="ko-KR" sz="1200" b="1" dirty="0" err="1" smtClean="0">
                <a:cs typeface="Arial" pitchFamily="34" charset="0"/>
              </a:rPr>
              <a:t>Boyolali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 smtClean="0">
                <a:cs typeface="Arial" pitchFamily="34" charset="0"/>
              </a:rPr>
              <a:t>SI BEO – </a:t>
            </a:r>
            <a:r>
              <a:rPr lang="en-US" altLang="ko-KR" sz="1200" b="1" dirty="0" err="1" smtClean="0">
                <a:cs typeface="Arial" pitchFamily="34" charset="0"/>
              </a:rPr>
              <a:t>Kab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  <a:r>
              <a:rPr lang="en-US" altLang="ko-KR" sz="1200" b="1" dirty="0" err="1" smtClean="0">
                <a:cs typeface="Arial" pitchFamily="34" charset="0"/>
              </a:rPr>
              <a:t>Tegal</a:t>
            </a:r>
            <a:r>
              <a:rPr lang="en-US" altLang="ko-KR" sz="1200" b="1" dirty="0" smtClean="0">
                <a:cs typeface="Arial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ko-KR" sz="1200" b="1" dirty="0">
                <a:cs typeface="Arial" pitchFamily="34" charset="0"/>
              </a:rPr>
              <a:t>Platform </a:t>
            </a:r>
            <a:r>
              <a:rPr lang="en-US" altLang="ko-KR" sz="1200" b="1" dirty="0" err="1">
                <a:cs typeface="Arial" pitchFamily="34" charset="0"/>
              </a:rPr>
              <a:t>Pembelajaran</a:t>
            </a:r>
            <a:r>
              <a:rPr lang="en-US" altLang="ko-KR" sz="1200" b="1" dirty="0">
                <a:cs typeface="Arial" pitchFamily="34" charset="0"/>
              </a:rPr>
              <a:t> Daring </a:t>
            </a:r>
            <a:r>
              <a:rPr lang="en-US" altLang="ko-KR" sz="1200" b="1" dirty="0" err="1">
                <a:cs typeface="Arial" pitchFamily="34" charset="0"/>
              </a:rPr>
              <a:t>Berbasis</a:t>
            </a:r>
            <a:r>
              <a:rPr lang="en-US" altLang="ko-KR" sz="1200" b="1" dirty="0">
                <a:cs typeface="Arial" pitchFamily="34" charset="0"/>
              </a:rPr>
              <a:t> Game – </a:t>
            </a:r>
            <a:r>
              <a:rPr lang="en-US" altLang="ko-KR" sz="1200" b="1" dirty="0" err="1" smtClean="0">
                <a:cs typeface="Arial" pitchFamily="34" charset="0"/>
              </a:rPr>
              <a:t>Purbalingga</a:t>
            </a:r>
            <a:endParaRPr lang="en-US" altLang="ko-KR" sz="1200" b="1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1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" b="27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9" y="193996"/>
            <a:ext cx="11573197" cy="724247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Tema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id-ID" dirty="0" smtClean="0">
                <a:solidFill>
                  <a:schemeClr val="accent2"/>
                </a:solidFill>
              </a:rPr>
              <a:t>Lomba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78" y="1615031"/>
            <a:ext cx="3456169" cy="2159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2531" r="2369" b="1684"/>
          <a:stretch/>
        </p:blipFill>
        <p:spPr>
          <a:xfrm>
            <a:off x="5652171" y="2604761"/>
            <a:ext cx="6294475" cy="413606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Right Triangle 4">
            <a:extLst>
              <a:ext uri="{FF2B5EF4-FFF2-40B4-BE49-F238E27FC236}">
                <a16:creationId xmlns="" xmlns:a16="http://schemas.microsoft.com/office/drawing/2014/main" id="{E8B1AE49-D0EB-48EC-9B21-6F5239ACA6C2}"/>
              </a:ext>
            </a:extLst>
          </p:cNvPr>
          <p:cNvSpPr/>
          <p:nvPr/>
        </p:nvSpPr>
        <p:spPr>
          <a:xfrm rot="5400000" flipV="1">
            <a:off x="6821923" y="13163"/>
            <a:ext cx="2860128" cy="5357222"/>
          </a:xfrm>
          <a:custGeom>
            <a:avLst/>
            <a:gdLst>
              <a:gd name="connsiteX0" fmla="*/ 2201306 w 2753206"/>
              <a:gd name="connsiteY0" fmla="*/ 2088232 h 2088232"/>
              <a:gd name="connsiteX1" fmla="*/ 102950 w 2753206"/>
              <a:gd name="connsiteY1" fmla="*/ 2088232 h 2088232"/>
              <a:gd name="connsiteX2" fmla="*/ 0 w 2753206"/>
              <a:gd name="connsiteY2" fmla="*/ 1985282 h 2088232"/>
              <a:gd name="connsiteX3" fmla="*/ 0 w 2753206"/>
              <a:gd name="connsiteY3" fmla="*/ 102950 h 2088232"/>
              <a:gd name="connsiteX4" fmla="*/ 102950 w 2753206"/>
              <a:gd name="connsiteY4" fmla="*/ 0 h 2088232"/>
              <a:gd name="connsiteX5" fmla="*/ 2201306 w 2753206"/>
              <a:gd name="connsiteY5" fmla="*/ 0 h 2088232"/>
              <a:gd name="connsiteX6" fmla="*/ 2304256 w 2753206"/>
              <a:gd name="connsiteY6" fmla="*/ 102950 h 2088232"/>
              <a:gd name="connsiteX7" fmla="*/ 2304256 w 2753206"/>
              <a:gd name="connsiteY7" fmla="*/ 1587815 h 2088232"/>
              <a:gd name="connsiteX8" fmla="*/ 2753207 w 2753206"/>
              <a:gd name="connsiteY8" fmla="*/ 1615961 h 2088232"/>
              <a:gd name="connsiteX9" fmla="*/ 2304256 w 2753206"/>
              <a:gd name="connsiteY9" fmla="*/ 1967654 h 2088232"/>
              <a:gd name="connsiteX10" fmla="*/ 2304256 w 2753206"/>
              <a:gd name="connsiteY10" fmla="*/ 1985282 h 2088232"/>
              <a:gd name="connsiteX11" fmla="*/ 2201306 w 2753206"/>
              <a:gd name="connsiteY11" fmla="*/ 2088232 h 2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3206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753207" y="1615961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508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3132" y="2053471"/>
            <a:ext cx="4642043" cy="141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Peningkatan</a:t>
            </a:r>
            <a:r>
              <a:rPr lang="en-US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Kesejahteraan</a:t>
            </a:r>
            <a:r>
              <a:rPr lang="en-US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dan</a:t>
            </a:r>
            <a:r>
              <a:rPr lang="en-US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Perekonomian</a:t>
            </a:r>
            <a:r>
              <a:rPr lang="en-US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id-ID" sz="2000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Masyarakat didukung Penguatan Daya Saing SDM”.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652171" y="1261708"/>
            <a:ext cx="4426409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solidFill>
                  <a:schemeClr val="accent5"/>
                </a:solidFill>
              </a:rPr>
              <a:t>Lomba</a:t>
            </a:r>
            <a:r>
              <a:rPr lang="en-US" sz="3600" b="1" dirty="0" smtClean="0">
                <a:solidFill>
                  <a:schemeClr val="accent5"/>
                </a:solidFill>
              </a:rPr>
              <a:t> </a:t>
            </a:r>
            <a:r>
              <a:rPr lang="en-US" sz="3600" b="1" dirty="0" err="1" smtClean="0">
                <a:solidFill>
                  <a:schemeClr val="accent5"/>
                </a:solidFill>
              </a:rPr>
              <a:t>Krenova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816" y="5063089"/>
            <a:ext cx="6518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“Membangkitkan Perekonomian Inovatif untuk mendukung sektor pariwisata dari dampak pandemi Covid 19”.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23529" y="4338842"/>
            <a:ext cx="6808791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chemeClr val="accent1"/>
                </a:solidFill>
              </a:rPr>
              <a:t>Penjaringan</a:t>
            </a:r>
            <a:r>
              <a:rPr lang="en-US" sz="3200" b="1" dirty="0" smtClean="0">
                <a:solidFill>
                  <a:schemeClr val="accent1"/>
                </a:solidFill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</a:rPr>
              <a:t>Inovasi</a:t>
            </a:r>
            <a:r>
              <a:rPr lang="en-US" sz="3200" b="1" dirty="0" smtClean="0">
                <a:solidFill>
                  <a:schemeClr val="accent1"/>
                </a:solidFill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</a:rPr>
              <a:t>Masyarakat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Right Triangle 4">
            <a:extLst>
              <a:ext uri="{FF2B5EF4-FFF2-40B4-BE49-F238E27FC236}">
                <a16:creationId xmlns="" xmlns:a16="http://schemas.microsoft.com/office/drawing/2014/main" id="{E8B1AE49-D0EB-48EC-9B21-6F5239ACA6C2}"/>
              </a:ext>
            </a:extLst>
          </p:cNvPr>
          <p:cNvSpPr/>
          <p:nvPr/>
        </p:nvSpPr>
        <p:spPr>
          <a:xfrm rot="5400000" flipV="1">
            <a:off x="2605153" y="2101116"/>
            <a:ext cx="2451899" cy="6827520"/>
          </a:xfrm>
          <a:custGeom>
            <a:avLst/>
            <a:gdLst>
              <a:gd name="connsiteX0" fmla="*/ 2201306 w 2753206"/>
              <a:gd name="connsiteY0" fmla="*/ 2088232 h 2088232"/>
              <a:gd name="connsiteX1" fmla="*/ 102950 w 2753206"/>
              <a:gd name="connsiteY1" fmla="*/ 2088232 h 2088232"/>
              <a:gd name="connsiteX2" fmla="*/ 0 w 2753206"/>
              <a:gd name="connsiteY2" fmla="*/ 1985282 h 2088232"/>
              <a:gd name="connsiteX3" fmla="*/ 0 w 2753206"/>
              <a:gd name="connsiteY3" fmla="*/ 102950 h 2088232"/>
              <a:gd name="connsiteX4" fmla="*/ 102950 w 2753206"/>
              <a:gd name="connsiteY4" fmla="*/ 0 h 2088232"/>
              <a:gd name="connsiteX5" fmla="*/ 2201306 w 2753206"/>
              <a:gd name="connsiteY5" fmla="*/ 0 h 2088232"/>
              <a:gd name="connsiteX6" fmla="*/ 2304256 w 2753206"/>
              <a:gd name="connsiteY6" fmla="*/ 102950 h 2088232"/>
              <a:gd name="connsiteX7" fmla="*/ 2304256 w 2753206"/>
              <a:gd name="connsiteY7" fmla="*/ 1587815 h 2088232"/>
              <a:gd name="connsiteX8" fmla="*/ 2753207 w 2753206"/>
              <a:gd name="connsiteY8" fmla="*/ 1615961 h 2088232"/>
              <a:gd name="connsiteX9" fmla="*/ 2304256 w 2753206"/>
              <a:gd name="connsiteY9" fmla="*/ 1967654 h 2088232"/>
              <a:gd name="connsiteX10" fmla="*/ 2304256 w 2753206"/>
              <a:gd name="connsiteY10" fmla="*/ 1985282 h 2088232"/>
              <a:gd name="connsiteX11" fmla="*/ 2201306 w 2753206"/>
              <a:gd name="connsiteY11" fmla="*/ 2088232 h 2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3206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753207" y="1615961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F48563D7-B251-4C0D-8BB7-7B4A7D8B9365}"/>
              </a:ext>
            </a:extLst>
          </p:cNvPr>
          <p:cNvSpPr/>
          <p:nvPr/>
        </p:nvSpPr>
        <p:spPr>
          <a:xfrm rot="5400000">
            <a:off x="4026891" y="4751275"/>
            <a:ext cx="361903" cy="362437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13" y="569168"/>
            <a:ext cx="1718660" cy="17186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04" y="2791506"/>
            <a:ext cx="2651760" cy="26517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39" y="2760234"/>
            <a:ext cx="1793548" cy="179354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75" y="4434412"/>
            <a:ext cx="2018906" cy="201890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63" y="1987"/>
            <a:ext cx="1985191" cy="198519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05" y="35226"/>
            <a:ext cx="2093412" cy="2093412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D1147E6A-823B-4560-9FA2-BC68B16CE662}"/>
              </a:ext>
            </a:extLst>
          </p:cNvPr>
          <p:cNvCxnSpPr>
            <a:cxnSpLocks/>
          </p:cNvCxnSpPr>
          <p:nvPr/>
        </p:nvCxnSpPr>
        <p:spPr>
          <a:xfrm flipH="1" flipV="1">
            <a:off x="5755333" y="3449257"/>
            <a:ext cx="260438" cy="1590669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B53A274-3FBF-467E-9272-C42503DADF96}"/>
              </a:ext>
            </a:extLst>
          </p:cNvPr>
          <p:cNvGrpSpPr/>
          <p:nvPr/>
        </p:nvGrpSpPr>
        <p:grpSpPr>
          <a:xfrm>
            <a:off x="3900570" y="1412666"/>
            <a:ext cx="3800651" cy="3437283"/>
            <a:chOff x="3143375" y="2741103"/>
            <a:chExt cx="3030306" cy="2840113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A2197AE-AB4F-4102-B6DF-B2B9FEC622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741103"/>
              <a:ext cx="227858" cy="126416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44A3AD9C-57DE-496E-9148-D978C48D4D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1" y="3624297"/>
              <a:ext cx="1601680" cy="344763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CB6F6655-DAB7-4951-9CC3-BCFB7CDC6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8455" y="2948423"/>
              <a:ext cx="1323193" cy="110048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68E2DA90-EF8C-4656-9E06-5D8C63D706C6}"/>
                </a:ext>
              </a:extLst>
            </p:cNvPr>
            <p:cNvCxnSpPr>
              <a:cxnSpLocks/>
            </p:cNvCxnSpPr>
            <p:nvPr/>
          </p:nvCxnSpPr>
          <p:spPr>
            <a:xfrm>
              <a:off x="3298583" y="3181194"/>
              <a:ext cx="1273416" cy="82406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1147E6A-823B-4560-9FA2-BC68B16CE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375" y="4164475"/>
              <a:ext cx="1189906" cy="1010902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65FC6AFA-618C-4B96-B5F5-582437F60C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7872" y="4093231"/>
              <a:ext cx="1294492" cy="18091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A4824FD0-A44A-4A91-80DD-4B888C3C6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041" y="3850338"/>
              <a:ext cx="661200" cy="1730878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296CD1D-051A-45CC-93AE-A72D9B73C41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005263"/>
              <a:ext cx="926239" cy="77900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B81602C-A726-4E65-830F-4692CA9231E8}"/>
                </a:ext>
              </a:extLst>
            </p:cNvPr>
            <p:cNvSpPr/>
            <p:nvPr/>
          </p:nvSpPr>
          <p:spPr>
            <a:xfrm>
              <a:off x="3671899" y="3068960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63" y="3853777"/>
            <a:ext cx="2150182" cy="215018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3539" y="2510349"/>
            <a:ext cx="2432736" cy="724247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FOKUS INOVASI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8243083" y="1018106"/>
            <a:ext cx="1223351" cy="5232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Agribisnis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Pangan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8713104" y="2388603"/>
            <a:ext cx="1223351" cy="738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Energi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baru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terbarukan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6366366" y="249256"/>
            <a:ext cx="1223351" cy="5232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Sosial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Budaya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2335663" y="5423558"/>
            <a:ext cx="1223351" cy="30777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Pendidikan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5391025" y="5822462"/>
            <a:ext cx="1934108" cy="738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Kesehatan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Obat-obatan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kosmetika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1707133" y="3457903"/>
            <a:ext cx="1501678" cy="738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Rekayasa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Teknologi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Manufaktur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6858288" y="5082762"/>
            <a:ext cx="1699485" cy="5232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Kelautan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Perikanan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8066695" y="3559212"/>
            <a:ext cx="1258084" cy="9541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Kehutanan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Lingkungan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hidup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2416636" y="356978"/>
            <a:ext cx="1501678" cy="30777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Kreatif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FA2197AE-AB4F-4102-B6DF-B2B9FEC62201}"/>
              </a:ext>
            </a:extLst>
          </p:cNvPr>
          <p:cNvCxnSpPr>
            <a:cxnSpLocks/>
          </p:cNvCxnSpPr>
          <p:nvPr/>
        </p:nvCxnSpPr>
        <p:spPr>
          <a:xfrm>
            <a:off x="4758296" y="1397923"/>
            <a:ext cx="354643" cy="634987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ACB37E6-B457-415B-A1D4-CA2BD3735575}"/>
              </a:ext>
            </a:extLst>
          </p:cNvPr>
          <p:cNvSpPr txBox="1"/>
          <p:nvPr/>
        </p:nvSpPr>
        <p:spPr>
          <a:xfrm>
            <a:off x="1292849" y="1663578"/>
            <a:ext cx="1681742" cy="7386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Teknologi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Informasi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&amp;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Komunikasi</a:t>
            </a:r>
            <a:endParaRPr lang="en-US" altLang="ko-KR" sz="800" b="1" dirty="0">
              <a:solidFill>
                <a:schemeClr val="accent4">
                  <a:lumMod val="75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44788" y="1460448"/>
            <a:ext cx="1203843" cy="1243164"/>
          </a:xfrm>
          <a:prstGeom prst="ellipse">
            <a:avLst/>
          </a:prstGeom>
          <a:ln w="28575">
            <a:solidFill>
              <a:srgbClr val="1C6F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70" y="1555937"/>
            <a:ext cx="1143648" cy="11619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45" y="1447023"/>
            <a:ext cx="2301495" cy="23014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17" y="4492353"/>
            <a:ext cx="1733449" cy="17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Kriteria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Karya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93322" y="1714645"/>
            <a:ext cx="6320536" cy="83099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72000" rIns="108000" rtlCol="0">
            <a:spAutoFit/>
          </a:bodyPr>
          <a:lstStyle/>
          <a:p>
            <a:pPr lvl="0"/>
            <a:r>
              <a:rPr lang="fi-FI" sz="1600" dirty="0">
                <a:solidFill>
                  <a:srgbClr val="0070C0"/>
                </a:solidFill>
              </a:rPr>
              <a:t>Merupakan hasil kreativitas dan inovasi perorangan atau kelompok yang telah diterapkan di daerah lokasi </a:t>
            </a:r>
            <a:r>
              <a:rPr lang="id-ID" sz="1600" dirty="0">
                <a:solidFill>
                  <a:srgbClr val="0070C0"/>
                </a:solidFill>
              </a:rPr>
              <a:t>Inventor/Inovator</a:t>
            </a:r>
            <a:r>
              <a:rPr lang="fi-FI" sz="1600" dirty="0">
                <a:solidFill>
                  <a:srgbClr val="0070C0"/>
                </a:solidFill>
              </a:rPr>
              <a:t> maupun daerah lainnya di wilayah Jawa Tengah</a:t>
            </a:r>
            <a:r>
              <a:rPr lang="id-ID" sz="1600" dirty="0">
                <a:solidFill>
                  <a:srgbClr val="0070C0"/>
                </a:solidFill>
              </a:rPr>
              <a:t>.</a:t>
            </a:r>
            <a:endParaRPr lang="en-US" sz="16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46A637A-60F5-4E2A-A8E3-169F3B425572}"/>
              </a:ext>
            </a:extLst>
          </p:cNvPr>
          <p:cNvGrpSpPr/>
          <p:nvPr/>
        </p:nvGrpSpPr>
        <p:grpSpPr>
          <a:xfrm>
            <a:off x="8868300" y="3762813"/>
            <a:ext cx="989035" cy="2325669"/>
            <a:chOff x="6660232" y="3023478"/>
            <a:chExt cx="1152128" cy="2709174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89815A1B-9F0F-4C3F-9403-EE3BFD449AA9}"/>
                </a:ext>
              </a:extLst>
            </p:cNvPr>
            <p:cNvGrpSpPr/>
            <p:nvPr/>
          </p:nvGrpSpPr>
          <p:grpSpPr>
            <a:xfrm rot="5400000">
              <a:off x="5910032" y="3902442"/>
              <a:ext cx="2652420" cy="1008000"/>
              <a:chOff x="3215725" y="3292527"/>
              <a:chExt cx="2652420" cy="1008000"/>
            </a:xfrm>
          </p:grpSpPr>
          <p:sp>
            <p:nvSpPr>
              <p:cNvPr id="24" name="Block Arc 23">
                <a:extLst>
                  <a:ext uri="{FF2B5EF4-FFF2-40B4-BE49-F238E27FC236}">
                    <a16:creationId xmlns="" xmlns:a16="http://schemas.microsoft.com/office/drawing/2014/main" id="{B68DEAE8-5A38-464F-8CB1-708189042DEE}"/>
                  </a:ext>
                </a:extLst>
              </p:cNvPr>
              <p:cNvSpPr/>
              <p:nvPr/>
            </p:nvSpPr>
            <p:spPr>
              <a:xfrm rot="5400000">
                <a:off x="4855267" y="3287648"/>
                <a:ext cx="1008000" cy="1017757"/>
              </a:xfrm>
              <a:prstGeom prst="blockArc">
                <a:avLst>
                  <a:gd name="adj1" fmla="val 10800000"/>
                  <a:gd name="adj2" fmla="val 9456"/>
                  <a:gd name="adj3" fmla="val 10672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5DD7D2B3-529F-45C7-95B3-B4F84C32493C}"/>
                  </a:ext>
                </a:extLst>
              </p:cNvPr>
              <p:cNvSpPr/>
              <p:nvPr/>
            </p:nvSpPr>
            <p:spPr>
              <a:xfrm rot="10800000">
                <a:off x="3215725" y="4192527"/>
                <a:ext cx="2160000" cy="10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30E5E07B-65BA-4EAA-822A-EF53A779845B}"/>
                  </a:ext>
                </a:extLst>
              </p:cNvPr>
              <p:cNvSpPr/>
              <p:nvPr/>
            </p:nvSpPr>
            <p:spPr>
              <a:xfrm rot="10800000">
                <a:off x="3215725" y="3294974"/>
                <a:ext cx="2160000" cy="10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1" name="Rounded Rectangle 29">
              <a:extLst>
                <a:ext uri="{FF2B5EF4-FFF2-40B4-BE49-F238E27FC236}">
                  <a16:creationId xmlns="" xmlns:a16="http://schemas.microsoft.com/office/drawing/2014/main" id="{4476E8DD-CE38-4967-A560-E3B6D39E8672}"/>
                </a:ext>
              </a:extLst>
            </p:cNvPr>
            <p:cNvSpPr/>
            <p:nvPr/>
          </p:nvSpPr>
          <p:spPr>
            <a:xfrm>
              <a:off x="6660232" y="3023478"/>
              <a:ext cx="180010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Rounded Rectangle 32">
              <a:extLst>
                <a:ext uri="{FF2B5EF4-FFF2-40B4-BE49-F238E27FC236}">
                  <a16:creationId xmlns="" xmlns:a16="http://schemas.microsoft.com/office/drawing/2014/main" id="{0EFD611F-74BA-4FD0-BD84-3EA245411132}"/>
                </a:ext>
              </a:extLst>
            </p:cNvPr>
            <p:cNvSpPr/>
            <p:nvPr/>
          </p:nvSpPr>
          <p:spPr>
            <a:xfrm>
              <a:off x="7632350" y="3023478"/>
              <a:ext cx="180010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" name="Round Same Side Corner Rectangle 30">
              <a:extLst>
                <a:ext uri="{FF2B5EF4-FFF2-40B4-BE49-F238E27FC236}">
                  <a16:creationId xmlns="" xmlns:a16="http://schemas.microsoft.com/office/drawing/2014/main" id="{82BB2B9D-5A0E-4A70-AA17-2DCA58BB7B9E}"/>
                </a:ext>
              </a:extLst>
            </p:cNvPr>
            <p:cNvSpPr/>
            <p:nvPr/>
          </p:nvSpPr>
          <p:spPr>
            <a:xfrm rot="10800000">
              <a:off x="6840241" y="4038397"/>
              <a:ext cx="789554" cy="15885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4185203-70F0-4687-A8B3-B4AEF60CDB17}"/>
              </a:ext>
            </a:extLst>
          </p:cNvPr>
          <p:cNvSpPr/>
          <p:nvPr/>
        </p:nvSpPr>
        <p:spPr>
          <a:xfrm rot="19922172">
            <a:off x="9413601" y="5367261"/>
            <a:ext cx="158978" cy="15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CA2DB62-FC84-49D9-9AA4-59FC4B2439BA}"/>
              </a:ext>
            </a:extLst>
          </p:cNvPr>
          <p:cNvSpPr/>
          <p:nvPr/>
        </p:nvSpPr>
        <p:spPr>
          <a:xfrm rot="19922172">
            <a:off x="9414186" y="5216395"/>
            <a:ext cx="79488" cy="79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79FFBBA-B842-4F54-9E74-EA3902944985}"/>
              </a:ext>
            </a:extLst>
          </p:cNvPr>
          <p:cNvSpPr/>
          <p:nvPr/>
        </p:nvSpPr>
        <p:spPr>
          <a:xfrm rot="19922172">
            <a:off x="9160816" y="5090898"/>
            <a:ext cx="129469" cy="1294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BD1E6CCC-D2DB-47CF-BF04-E8B7BACC3AF8}"/>
              </a:ext>
            </a:extLst>
          </p:cNvPr>
          <p:cNvSpPr/>
          <p:nvPr/>
        </p:nvSpPr>
        <p:spPr>
          <a:xfrm rot="19922172">
            <a:off x="9225092" y="4743230"/>
            <a:ext cx="214669" cy="2146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966B19E2-87F1-4F6A-B435-194C63CDE329}"/>
              </a:ext>
            </a:extLst>
          </p:cNvPr>
          <p:cNvSpPr/>
          <p:nvPr/>
        </p:nvSpPr>
        <p:spPr>
          <a:xfrm rot="19922172">
            <a:off x="9331244" y="5671742"/>
            <a:ext cx="129469" cy="1294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2611748-102D-4C0C-A8C4-6DB60B2312E9}"/>
              </a:ext>
            </a:extLst>
          </p:cNvPr>
          <p:cNvSpPr/>
          <p:nvPr/>
        </p:nvSpPr>
        <p:spPr>
          <a:xfrm rot="19922172">
            <a:off x="9305062" y="4473525"/>
            <a:ext cx="158978" cy="1589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82723D99-40F4-4CBF-8EBA-AD3A5D4F348A}"/>
              </a:ext>
            </a:extLst>
          </p:cNvPr>
          <p:cNvSpPr/>
          <p:nvPr/>
        </p:nvSpPr>
        <p:spPr>
          <a:xfrm rot="19922172">
            <a:off x="9068678" y="4293265"/>
            <a:ext cx="129469" cy="1294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8ADA138A-7ED0-4BE5-A14A-D79B7D63BC9B}"/>
              </a:ext>
            </a:extLst>
          </p:cNvPr>
          <p:cNvSpPr/>
          <p:nvPr/>
        </p:nvSpPr>
        <p:spPr>
          <a:xfrm rot="19922172">
            <a:off x="9347918" y="4261172"/>
            <a:ext cx="110234" cy="1102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D85D65B3-EEAA-4558-A0E2-C2F885E73F61}"/>
              </a:ext>
            </a:extLst>
          </p:cNvPr>
          <p:cNvSpPr/>
          <p:nvPr/>
        </p:nvSpPr>
        <p:spPr>
          <a:xfrm rot="19922172">
            <a:off x="9488278" y="4986708"/>
            <a:ext cx="129469" cy="1294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7BB69ED1-D125-409C-96FD-DA44C8AB07EA}"/>
              </a:ext>
            </a:extLst>
          </p:cNvPr>
          <p:cNvSpPr/>
          <p:nvPr/>
        </p:nvSpPr>
        <p:spPr>
          <a:xfrm rot="19922172">
            <a:off x="9230283" y="5514488"/>
            <a:ext cx="79488" cy="79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57B37750-2A58-463E-886D-1D17E50C911B}"/>
              </a:ext>
            </a:extLst>
          </p:cNvPr>
          <p:cNvSpPr/>
          <p:nvPr/>
        </p:nvSpPr>
        <p:spPr>
          <a:xfrm rot="19922172">
            <a:off x="9515886" y="4104569"/>
            <a:ext cx="129469" cy="1294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09A5DC9B-B11C-46F7-819B-A5FA4A1B6953}"/>
              </a:ext>
            </a:extLst>
          </p:cNvPr>
          <p:cNvSpPr/>
          <p:nvPr/>
        </p:nvSpPr>
        <p:spPr>
          <a:xfrm>
            <a:off x="7596534" y="2710959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B53DE7DA-ACA9-4145-87CA-AB9BC544B99E}"/>
              </a:ext>
            </a:extLst>
          </p:cNvPr>
          <p:cNvSpPr/>
          <p:nvPr/>
        </p:nvSpPr>
        <p:spPr>
          <a:xfrm>
            <a:off x="9038780" y="1781236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7C128521-BB9D-4225-9D53-2F9F9E90EE28}"/>
              </a:ext>
            </a:extLst>
          </p:cNvPr>
          <p:cNvSpPr/>
          <p:nvPr/>
        </p:nvSpPr>
        <p:spPr>
          <a:xfrm>
            <a:off x="10000279" y="2020519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18E96B2-EE61-47C4-8327-0AAFD47035E0}"/>
              </a:ext>
            </a:extLst>
          </p:cNvPr>
          <p:cNvSpPr/>
          <p:nvPr/>
        </p:nvSpPr>
        <p:spPr>
          <a:xfrm>
            <a:off x="8077282" y="2020519"/>
            <a:ext cx="648072" cy="648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EFEA88A3-FC3A-4A58-B4F7-86B377E41DE0}"/>
              </a:ext>
            </a:extLst>
          </p:cNvPr>
          <p:cNvSpPr/>
          <p:nvPr/>
        </p:nvSpPr>
        <p:spPr>
          <a:xfrm>
            <a:off x="10481026" y="2710959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58509AC-6F6E-4B49-B01B-3FB5048E70AA}"/>
              </a:ext>
            </a:extLst>
          </p:cNvPr>
          <p:cNvCxnSpPr>
            <a:cxnSpLocks/>
            <a:stCxn id="57" idx="0"/>
            <a:endCxn id="39" idx="4"/>
          </p:cNvCxnSpPr>
          <p:nvPr/>
        </p:nvCxnSpPr>
        <p:spPr>
          <a:xfrm flipH="1" flipV="1">
            <a:off x="9362814" y="2429306"/>
            <a:ext cx="2" cy="150740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A6CE1819-747C-4575-8F71-9D382302D8DE}"/>
              </a:ext>
            </a:extLst>
          </p:cNvPr>
          <p:cNvCxnSpPr>
            <a:cxnSpLocks/>
            <a:stCxn id="57" idx="0"/>
            <a:endCxn id="62" idx="4"/>
          </p:cNvCxnSpPr>
          <p:nvPr/>
        </p:nvCxnSpPr>
        <p:spPr>
          <a:xfrm flipH="1" flipV="1">
            <a:off x="8882068" y="3257398"/>
            <a:ext cx="480749" cy="679312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9C0CD67A-4EFE-49BC-9A16-4FECB1A91C34}"/>
              </a:ext>
            </a:extLst>
          </p:cNvPr>
          <p:cNvCxnSpPr>
            <a:cxnSpLocks/>
            <a:stCxn id="57" idx="0"/>
            <a:endCxn id="63" idx="4"/>
          </p:cNvCxnSpPr>
          <p:nvPr/>
        </p:nvCxnSpPr>
        <p:spPr>
          <a:xfrm flipV="1">
            <a:off x="9362818" y="3257398"/>
            <a:ext cx="480749" cy="679312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ABD5BC9F-340C-46FB-B555-540F2C62F1EB}"/>
              </a:ext>
            </a:extLst>
          </p:cNvPr>
          <p:cNvCxnSpPr>
            <a:cxnSpLocks/>
            <a:stCxn id="57" idx="0"/>
            <a:endCxn id="42" idx="2"/>
          </p:cNvCxnSpPr>
          <p:nvPr/>
        </p:nvCxnSpPr>
        <p:spPr>
          <a:xfrm flipV="1">
            <a:off x="9362814" y="3034995"/>
            <a:ext cx="1118210" cy="90171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81">
            <a:extLst>
              <a:ext uri="{FF2B5EF4-FFF2-40B4-BE49-F238E27FC236}">
                <a16:creationId xmlns="" xmlns:a16="http://schemas.microsoft.com/office/drawing/2014/main" id="{03806C9D-0B39-4008-97BF-2AB2086A3F50}"/>
              </a:ext>
            </a:extLst>
          </p:cNvPr>
          <p:cNvSpPr/>
          <p:nvPr/>
        </p:nvSpPr>
        <p:spPr>
          <a:xfrm>
            <a:off x="8720130" y="2343757"/>
            <a:ext cx="611784" cy="1566250"/>
          </a:xfrm>
          <a:custGeom>
            <a:avLst/>
            <a:gdLst>
              <a:gd name="connsiteX0" fmla="*/ 506994 w 506994"/>
              <a:gd name="connsiteY0" fmla="*/ 1566249 h 1566249"/>
              <a:gd name="connsiteX1" fmla="*/ 321398 w 506994"/>
              <a:gd name="connsiteY1" fmla="*/ 113168 h 1566249"/>
              <a:gd name="connsiteX2" fmla="*/ 0 w 506994"/>
              <a:gd name="connsiteY2" fmla="*/ 0 h 1566249"/>
              <a:gd name="connsiteX3" fmla="*/ 0 w 506994"/>
              <a:gd name="connsiteY3" fmla="*/ 0 h 156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94" h="1566249">
                <a:moveTo>
                  <a:pt x="506994" y="1566249"/>
                </a:moveTo>
                <a:lnTo>
                  <a:pt x="321398" y="113168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3" name="Freeform 114">
            <a:extLst>
              <a:ext uri="{FF2B5EF4-FFF2-40B4-BE49-F238E27FC236}">
                <a16:creationId xmlns="" xmlns:a16="http://schemas.microsoft.com/office/drawing/2014/main" id="{C19E8F75-C376-4694-B959-58998B59E0B1}"/>
              </a:ext>
            </a:extLst>
          </p:cNvPr>
          <p:cNvSpPr/>
          <p:nvPr/>
        </p:nvSpPr>
        <p:spPr>
          <a:xfrm flipH="1">
            <a:off x="9400241" y="2343757"/>
            <a:ext cx="611784" cy="1566250"/>
          </a:xfrm>
          <a:custGeom>
            <a:avLst/>
            <a:gdLst>
              <a:gd name="connsiteX0" fmla="*/ 506994 w 506994"/>
              <a:gd name="connsiteY0" fmla="*/ 1566249 h 1566249"/>
              <a:gd name="connsiteX1" fmla="*/ 321398 w 506994"/>
              <a:gd name="connsiteY1" fmla="*/ 113168 h 1566249"/>
              <a:gd name="connsiteX2" fmla="*/ 0 w 506994"/>
              <a:gd name="connsiteY2" fmla="*/ 0 h 1566249"/>
              <a:gd name="connsiteX3" fmla="*/ 0 w 506994"/>
              <a:gd name="connsiteY3" fmla="*/ 0 h 156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94" h="1566249">
                <a:moveTo>
                  <a:pt x="506994" y="1566249"/>
                </a:moveTo>
                <a:lnTo>
                  <a:pt x="321398" y="113168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1A3359DA-F073-4348-AF54-A26AD0A47F9E}"/>
              </a:ext>
            </a:extLst>
          </p:cNvPr>
          <p:cNvCxnSpPr>
            <a:cxnSpLocks/>
            <a:stCxn id="38" idx="6"/>
            <a:endCxn id="57" idx="0"/>
          </p:cNvCxnSpPr>
          <p:nvPr/>
        </p:nvCxnSpPr>
        <p:spPr>
          <a:xfrm>
            <a:off x="8244605" y="3034995"/>
            <a:ext cx="1118211" cy="90171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47D673B1-5FAB-4C99-BA79-C00E527518B0}"/>
              </a:ext>
            </a:extLst>
          </p:cNvPr>
          <p:cNvCxnSpPr>
            <a:stCxn id="57" idx="0"/>
            <a:endCxn id="60" idx="7"/>
          </p:cNvCxnSpPr>
          <p:nvPr/>
        </p:nvCxnSpPr>
        <p:spPr>
          <a:xfrm flipH="1" flipV="1">
            <a:off x="8630445" y="3461990"/>
            <a:ext cx="732370" cy="47472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60853C0E-F0E2-4547-8CEF-D4DBA0089B6B}"/>
              </a:ext>
            </a:extLst>
          </p:cNvPr>
          <p:cNvCxnSpPr>
            <a:cxnSpLocks/>
            <a:stCxn id="57" idx="0"/>
            <a:endCxn id="58" idx="1"/>
          </p:cNvCxnSpPr>
          <p:nvPr/>
        </p:nvCxnSpPr>
        <p:spPr>
          <a:xfrm flipV="1">
            <a:off x="9362814" y="3461990"/>
            <a:ext cx="732370" cy="47472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0B2208AA-8F92-4B7C-B87F-8A8076243EB2}"/>
              </a:ext>
            </a:extLst>
          </p:cNvPr>
          <p:cNvSpPr/>
          <p:nvPr/>
        </p:nvSpPr>
        <p:spPr>
          <a:xfrm>
            <a:off x="9255482" y="3936714"/>
            <a:ext cx="214669" cy="2146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920BC9C2-B358-40FA-A1C9-D7DEE02CBB6F}"/>
              </a:ext>
            </a:extLst>
          </p:cNvPr>
          <p:cNvSpPr/>
          <p:nvPr/>
        </p:nvSpPr>
        <p:spPr>
          <a:xfrm>
            <a:off x="10000278" y="336708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A73AA317-AFE4-4081-A0B3-0D886F0103CF}"/>
              </a:ext>
            </a:extLst>
          </p:cNvPr>
          <p:cNvSpPr/>
          <p:nvPr/>
        </p:nvSpPr>
        <p:spPr>
          <a:xfrm>
            <a:off x="8077282" y="336708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780592DC-C19C-469E-A776-8A6C58495AB0}"/>
              </a:ext>
            </a:extLst>
          </p:cNvPr>
          <p:cNvSpPr/>
          <p:nvPr/>
        </p:nvSpPr>
        <p:spPr>
          <a:xfrm>
            <a:off x="8558031" y="2609329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02A749BC-81B3-49F1-A3AC-45A75EF5334B}"/>
              </a:ext>
            </a:extLst>
          </p:cNvPr>
          <p:cNvSpPr/>
          <p:nvPr/>
        </p:nvSpPr>
        <p:spPr>
          <a:xfrm>
            <a:off x="9519529" y="2609329"/>
            <a:ext cx="648072" cy="648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4" name="Donut 1">
            <a:extLst>
              <a:ext uri="{FF2B5EF4-FFF2-40B4-BE49-F238E27FC236}">
                <a16:creationId xmlns="" xmlns:a16="http://schemas.microsoft.com/office/drawing/2014/main" id="{D09EFCAB-5435-45E9-BCEC-070F393E9189}"/>
              </a:ext>
            </a:extLst>
          </p:cNvPr>
          <p:cNvSpPr/>
          <p:nvPr/>
        </p:nvSpPr>
        <p:spPr>
          <a:xfrm>
            <a:off x="9652056" y="2726931"/>
            <a:ext cx="372568" cy="412868"/>
          </a:xfrm>
          <a:custGeom>
            <a:avLst/>
            <a:gdLst/>
            <a:ahLst/>
            <a:cxnLst/>
            <a:rect l="l" t="t" r="r" b="b"/>
            <a:pathLst>
              <a:path w="3573863" h="3960440">
                <a:moveTo>
                  <a:pt x="1778235" y="2854144"/>
                </a:moveTo>
                <a:cubicBezTo>
                  <a:pt x="1630806" y="2921039"/>
                  <a:pt x="1485756" y="2976063"/>
                  <a:pt x="1346395" y="3019665"/>
                </a:cubicBezTo>
                <a:cubicBezTo>
                  <a:pt x="1449229" y="3443341"/>
                  <a:pt x="1614264" y="3717505"/>
                  <a:pt x="1800200" y="3717505"/>
                </a:cubicBezTo>
                <a:cubicBezTo>
                  <a:pt x="1981797" y="3717505"/>
                  <a:pt x="2143458" y="3455988"/>
                  <a:pt x="2246629" y="3049019"/>
                </a:cubicBezTo>
                <a:cubicBezTo>
                  <a:pt x="2095629" y="2998005"/>
                  <a:pt x="1938082" y="2933129"/>
                  <a:pt x="1778235" y="2854144"/>
                </a:cubicBezTo>
                <a:close/>
                <a:moveTo>
                  <a:pt x="1266675" y="2564179"/>
                </a:moveTo>
                <a:lnTo>
                  <a:pt x="1299457" y="2790710"/>
                </a:lnTo>
                <a:cubicBezTo>
                  <a:pt x="1367662" y="2767618"/>
                  <a:pt x="1437614" y="2740949"/>
                  <a:pt x="1508914" y="2711076"/>
                </a:cubicBezTo>
                <a:cubicBezTo>
                  <a:pt x="1464441" y="2687582"/>
                  <a:pt x="1420733" y="2661738"/>
                  <a:pt x="1377054" y="2634978"/>
                </a:cubicBezTo>
                <a:close/>
                <a:moveTo>
                  <a:pt x="2333774" y="2560277"/>
                </a:moveTo>
                <a:cubicBezTo>
                  <a:pt x="2295625" y="2584830"/>
                  <a:pt x="2256319" y="2608268"/>
                  <a:pt x="2216371" y="2631332"/>
                </a:cubicBezTo>
                <a:lnTo>
                  <a:pt x="2055143" y="2720029"/>
                </a:lnTo>
                <a:cubicBezTo>
                  <a:pt x="2137322" y="2758240"/>
                  <a:pt x="2218112" y="2791558"/>
                  <a:pt x="2296361" y="2820732"/>
                </a:cubicBezTo>
                <a:cubicBezTo>
                  <a:pt x="2311421" y="2737872"/>
                  <a:pt x="2324309" y="2650858"/>
                  <a:pt x="2333774" y="2560277"/>
                </a:cubicBezTo>
                <a:close/>
                <a:moveTo>
                  <a:pt x="2938347" y="2115420"/>
                </a:moveTo>
                <a:cubicBezTo>
                  <a:pt x="2833874" y="2209266"/>
                  <a:pt x="2717689" y="2301450"/>
                  <a:pt x="2591514" y="2390104"/>
                </a:cubicBezTo>
                <a:cubicBezTo>
                  <a:pt x="2577332" y="2568819"/>
                  <a:pt x="2551964" y="2738541"/>
                  <a:pt x="2518016" y="2895802"/>
                </a:cubicBezTo>
                <a:cubicBezTo>
                  <a:pt x="2567345" y="2910267"/>
                  <a:pt x="2615150" y="2922759"/>
                  <a:pt x="2661232" y="2933072"/>
                </a:cubicBezTo>
                <a:cubicBezTo>
                  <a:pt x="2712976" y="2857644"/>
                  <a:pt x="2799843" y="2808312"/>
                  <a:pt x="2898232" y="2808312"/>
                </a:cubicBezTo>
                <a:cubicBezTo>
                  <a:pt x="3002730" y="2808312"/>
                  <a:pt x="3094231" y="2863960"/>
                  <a:pt x="3143840" y="2947770"/>
                </a:cubicBezTo>
                <a:cubicBezTo>
                  <a:pt x="3206751" y="2930092"/>
                  <a:pt x="3253488" y="2897708"/>
                  <a:pt x="3281582" y="2851851"/>
                </a:cubicBezTo>
                <a:cubicBezTo>
                  <a:pt x="3377140" y="2695873"/>
                  <a:pt x="3235870" y="2418527"/>
                  <a:pt x="2938347" y="2115420"/>
                </a:cubicBezTo>
                <a:close/>
                <a:moveTo>
                  <a:pt x="653371" y="2086408"/>
                </a:moveTo>
                <a:cubicBezTo>
                  <a:pt x="358768" y="2375931"/>
                  <a:pt x="216958" y="2642817"/>
                  <a:pt x="306838" y="2798494"/>
                </a:cubicBezTo>
                <a:cubicBezTo>
                  <a:pt x="395033" y="2951251"/>
                  <a:pt x="687498" y="2964353"/>
                  <a:pt x="1074605" y="2860911"/>
                </a:cubicBezTo>
                <a:cubicBezTo>
                  <a:pt x="1044150" y="2711390"/>
                  <a:pt x="1021245" y="2551128"/>
                  <a:pt x="1007054" y="2383079"/>
                </a:cubicBezTo>
                <a:cubicBezTo>
                  <a:pt x="877997" y="2286402"/>
                  <a:pt x="759493" y="2186798"/>
                  <a:pt x="653371" y="2086408"/>
                </a:cubicBezTo>
                <a:close/>
                <a:moveTo>
                  <a:pt x="2606852" y="1818110"/>
                </a:moveTo>
                <a:cubicBezTo>
                  <a:pt x="2609297" y="1871560"/>
                  <a:pt x="2610200" y="1925632"/>
                  <a:pt x="2610200" y="1980220"/>
                </a:cubicBezTo>
                <a:lnTo>
                  <a:pt x="2607655" y="2082108"/>
                </a:lnTo>
                <a:cubicBezTo>
                  <a:pt x="2664327" y="2040229"/>
                  <a:pt x="2718004" y="1997635"/>
                  <a:pt x="2768733" y="1954977"/>
                </a:cubicBezTo>
                <a:cubicBezTo>
                  <a:pt x="2718041" y="1909108"/>
                  <a:pt x="2663841" y="1863560"/>
                  <a:pt x="2606852" y="1818110"/>
                </a:cubicBezTo>
                <a:close/>
                <a:moveTo>
                  <a:pt x="995280" y="1792420"/>
                </a:moveTo>
                <a:cubicBezTo>
                  <a:pt x="935444" y="1837415"/>
                  <a:pt x="878912" y="1882984"/>
                  <a:pt x="825924" y="1928708"/>
                </a:cubicBezTo>
                <a:cubicBezTo>
                  <a:pt x="877915" y="1975725"/>
                  <a:pt x="933502" y="2022554"/>
                  <a:pt x="992040" y="2069282"/>
                </a:cubicBezTo>
                <a:cubicBezTo>
                  <a:pt x="990470" y="2039771"/>
                  <a:pt x="990200" y="2010073"/>
                  <a:pt x="990200" y="1980220"/>
                </a:cubicBezTo>
                <a:close/>
                <a:moveTo>
                  <a:pt x="1800199" y="1584251"/>
                </a:moveTo>
                <a:cubicBezTo>
                  <a:pt x="1999044" y="1584251"/>
                  <a:pt x="2160239" y="1745446"/>
                  <a:pt x="2160239" y="1944291"/>
                </a:cubicBezTo>
                <a:cubicBezTo>
                  <a:pt x="2160239" y="2143136"/>
                  <a:pt x="1999044" y="2304331"/>
                  <a:pt x="1800199" y="2304331"/>
                </a:cubicBezTo>
                <a:cubicBezTo>
                  <a:pt x="1601354" y="2304331"/>
                  <a:pt x="1440159" y="2143136"/>
                  <a:pt x="1440159" y="1944291"/>
                </a:cubicBezTo>
                <a:cubicBezTo>
                  <a:pt x="1440159" y="1745446"/>
                  <a:pt x="1601354" y="1584251"/>
                  <a:pt x="1800199" y="1584251"/>
                </a:cubicBezTo>
                <a:close/>
                <a:moveTo>
                  <a:pt x="1799180" y="1292973"/>
                </a:moveTo>
                <a:cubicBezTo>
                  <a:pt x="1709473" y="1337408"/>
                  <a:pt x="1618838" y="1386220"/>
                  <a:pt x="1527839" y="1438759"/>
                </a:cubicBezTo>
                <a:cubicBezTo>
                  <a:pt x="1430103" y="1495187"/>
                  <a:pt x="1336299" y="1553400"/>
                  <a:pt x="1247277" y="1612889"/>
                </a:cubicBezTo>
                <a:cubicBezTo>
                  <a:pt x="1237518" y="1731224"/>
                  <a:pt x="1233135" y="1854154"/>
                  <a:pt x="1233135" y="1980220"/>
                </a:cubicBezTo>
                <a:lnTo>
                  <a:pt x="1242214" y="2256132"/>
                </a:lnTo>
                <a:cubicBezTo>
                  <a:pt x="1325337" y="2314701"/>
                  <a:pt x="1412868" y="2372018"/>
                  <a:pt x="1503964" y="2427827"/>
                </a:cubicBezTo>
                <a:cubicBezTo>
                  <a:pt x="1597846" y="2485344"/>
                  <a:pt x="1691436" y="2538760"/>
                  <a:pt x="1784393" y="2586751"/>
                </a:cubicBezTo>
                <a:cubicBezTo>
                  <a:pt x="1886614" y="2536574"/>
                  <a:pt x="1990519" y="2481211"/>
                  <a:pt x="2094904" y="2420944"/>
                </a:cubicBezTo>
                <a:cubicBezTo>
                  <a:pt x="2186771" y="2367905"/>
                  <a:pt x="2275164" y="2313288"/>
                  <a:pt x="2359234" y="2257296"/>
                </a:cubicBezTo>
                <a:cubicBezTo>
                  <a:pt x="2364812" y="2167101"/>
                  <a:pt x="2367265" y="2074538"/>
                  <a:pt x="2367265" y="1980220"/>
                </a:cubicBezTo>
                <a:lnTo>
                  <a:pt x="2355768" y="1630798"/>
                </a:lnTo>
                <a:cubicBezTo>
                  <a:pt x="2273382" y="1572781"/>
                  <a:pt x="2186657" y="1516029"/>
                  <a:pt x="2096435" y="1460755"/>
                </a:cubicBezTo>
                <a:cubicBezTo>
                  <a:pt x="1996852" y="1399746"/>
                  <a:pt x="1897599" y="1343351"/>
                  <a:pt x="1799180" y="1292973"/>
                </a:cubicBezTo>
                <a:close/>
                <a:moveTo>
                  <a:pt x="2285222" y="1081939"/>
                </a:moveTo>
                <a:cubicBezTo>
                  <a:pt x="2215903" y="1106831"/>
                  <a:pt x="2144721" y="1134831"/>
                  <a:pt x="2072395" y="1166375"/>
                </a:cubicBezTo>
                <a:cubicBezTo>
                  <a:pt x="2123126" y="1193433"/>
                  <a:pt x="2173254" y="1222917"/>
                  <a:pt x="2223344" y="1253604"/>
                </a:cubicBezTo>
                <a:lnTo>
                  <a:pt x="2324429" y="1318442"/>
                </a:lnTo>
                <a:cubicBezTo>
                  <a:pt x="2313395" y="1236228"/>
                  <a:pt x="2300359" y="1157186"/>
                  <a:pt x="2285222" y="1081939"/>
                </a:cubicBezTo>
                <a:close/>
                <a:moveTo>
                  <a:pt x="1317316" y="1072756"/>
                </a:moveTo>
                <a:cubicBezTo>
                  <a:pt x="1302241" y="1146918"/>
                  <a:pt x="1288992" y="1224776"/>
                  <a:pt x="1278338" y="1305859"/>
                </a:cubicBezTo>
                <a:cubicBezTo>
                  <a:pt x="1319937" y="1279161"/>
                  <a:pt x="1362772" y="1253543"/>
                  <a:pt x="1406371" y="1228371"/>
                </a:cubicBezTo>
                <a:lnTo>
                  <a:pt x="1529166" y="1160817"/>
                </a:lnTo>
                <a:cubicBezTo>
                  <a:pt x="1457109" y="1128012"/>
                  <a:pt x="1386248" y="1098795"/>
                  <a:pt x="1317316" y="1072756"/>
                </a:cubicBezTo>
                <a:close/>
                <a:moveTo>
                  <a:pt x="2999167" y="931965"/>
                </a:moveTo>
                <a:cubicBezTo>
                  <a:pt x="2863797" y="929602"/>
                  <a:pt x="2695165" y="956643"/>
                  <a:pt x="2505705" y="1011187"/>
                </a:cubicBezTo>
                <a:cubicBezTo>
                  <a:pt x="2540918" y="1162557"/>
                  <a:pt x="2567684" y="1326382"/>
                  <a:pt x="2585126" y="1499198"/>
                </a:cubicBezTo>
                <a:cubicBezTo>
                  <a:pt x="2715788" y="1596638"/>
                  <a:pt x="2835744" y="1697107"/>
                  <a:pt x="2943147" y="1798370"/>
                </a:cubicBezTo>
                <a:cubicBezTo>
                  <a:pt x="3255545" y="1499362"/>
                  <a:pt x="3408394" y="1221406"/>
                  <a:pt x="3315904" y="1061209"/>
                </a:cubicBezTo>
                <a:cubicBezTo>
                  <a:pt x="3266970" y="976452"/>
                  <a:pt x="3155149" y="934688"/>
                  <a:pt x="2999167" y="931965"/>
                </a:cubicBezTo>
                <a:close/>
                <a:moveTo>
                  <a:pt x="638815" y="915787"/>
                </a:moveTo>
                <a:cubicBezTo>
                  <a:pt x="482814" y="914444"/>
                  <a:pt x="369943" y="953278"/>
                  <a:pt x="318816" y="1036731"/>
                </a:cubicBezTo>
                <a:cubicBezTo>
                  <a:pt x="287500" y="1087848"/>
                  <a:pt x="281619" y="1151999"/>
                  <a:pt x="300317" y="1225375"/>
                </a:cubicBezTo>
                <a:cubicBezTo>
                  <a:pt x="453717" y="1230852"/>
                  <a:pt x="576064" y="1357222"/>
                  <a:pt x="576064" y="1512168"/>
                </a:cubicBezTo>
                <a:cubicBezTo>
                  <a:pt x="576064" y="1559570"/>
                  <a:pt x="564614" y="1604297"/>
                  <a:pt x="543189" y="1643149"/>
                </a:cubicBezTo>
                <a:cubicBezTo>
                  <a:pt x="577674" y="1684387"/>
                  <a:pt x="615806" y="1726058"/>
                  <a:pt x="656975" y="1768243"/>
                </a:cubicBezTo>
                <a:cubicBezTo>
                  <a:pt x="764771" y="1670077"/>
                  <a:pt x="885233" y="1573151"/>
                  <a:pt x="1016791" y="1480089"/>
                </a:cubicBezTo>
                <a:cubicBezTo>
                  <a:pt x="1034643" y="1309060"/>
                  <a:pt x="1062149" y="1147092"/>
                  <a:pt x="1097625" y="997448"/>
                </a:cubicBezTo>
                <a:cubicBezTo>
                  <a:pt x="922693" y="944833"/>
                  <a:pt x="766343" y="916885"/>
                  <a:pt x="638815" y="915787"/>
                </a:cubicBezTo>
                <a:close/>
                <a:moveTo>
                  <a:pt x="1800200" y="242935"/>
                </a:moveTo>
                <a:cubicBezTo>
                  <a:pt x="1628632" y="242935"/>
                  <a:pt x="1474860" y="476364"/>
                  <a:pt x="1371457" y="845375"/>
                </a:cubicBezTo>
                <a:cubicBezTo>
                  <a:pt x="1510785" y="893390"/>
                  <a:pt x="1655544" y="953061"/>
                  <a:pt x="1802618" y="1024206"/>
                </a:cubicBezTo>
                <a:cubicBezTo>
                  <a:pt x="1948575" y="956462"/>
                  <a:pt x="2092393" y="899996"/>
                  <a:pt x="2231205" y="855254"/>
                </a:cubicBezTo>
                <a:cubicBezTo>
                  <a:pt x="2203972" y="756128"/>
                  <a:pt x="2173100" y="666602"/>
                  <a:pt x="2138735" y="588741"/>
                </a:cubicBezTo>
                <a:cubicBezTo>
                  <a:pt x="1989649" y="579063"/>
                  <a:pt x="1872207" y="454685"/>
                  <a:pt x="1872207" y="302877"/>
                </a:cubicBezTo>
                <a:lnTo>
                  <a:pt x="1876505" y="260249"/>
                </a:lnTo>
                <a:cubicBezTo>
                  <a:pt x="1851965" y="248332"/>
                  <a:pt x="1826288" y="242935"/>
                  <a:pt x="1800200" y="242935"/>
                </a:cubicBezTo>
                <a:close/>
                <a:moveTo>
                  <a:pt x="1800200" y="0"/>
                </a:moveTo>
                <a:cubicBezTo>
                  <a:pt x="1869864" y="0"/>
                  <a:pt x="1937474" y="21500"/>
                  <a:pt x="2001400" y="62841"/>
                </a:cubicBezTo>
                <a:cubicBezTo>
                  <a:pt x="2046831" y="32440"/>
                  <a:pt x="2101480" y="14845"/>
                  <a:pt x="2160239" y="14845"/>
                </a:cubicBezTo>
                <a:cubicBezTo>
                  <a:pt x="2319315" y="14845"/>
                  <a:pt x="2448271" y="143801"/>
                  <a:pt x="2448271" y="302877"/>
                </a:cubicBezTo>
                <a:cubicBezTo>
                  <a:pt x="2448271" y="390874"/>
                  <a:pt x="2408810" y="469655"/>
                  <a:pt x="2345781" y="521503"/>
                </a:cubicBezTo>
                <a:cubicBezTo>
                  <a:pt x="2383927" y="603296"/>
                  <a:pt x="2417431" y="693947"/>
                  <a:pt x="2447297" y="791609"/>
                </a:cubicBezTo>
                <a:cubicBezTo>
                  <a:pt x="2970165" y="657950"/>
                  <a:pt x="3387629" y="699569"/>
                  <a:pt x="3526292" y="939741"/>
                </a:cubicBezTo>
                <a:cubicBezTo>
                  <a:pt x="3666393" y="1182403"/>
                  <a:pt x="3488654" y="1570199"/>
                  <a:pt x="3103466" y="1960424"/>
                </a:cubicBezTo>
                <a:cubicBezTo>
                  <a:pt x="3470949" y="2355583"/>
                  <a:pt x="3633606" y="2742288"/>
                  <a:pt x="3488732" y="2978761"/>
                </a:cubicBezTo>
                <a:cubicBezTo>
                  <a:pt x="3428277" y="3077440"/>
                  <a:pt x="3320191" y="3140292"/>
                  <a:pt x="3176550" y="3166836"/>
                </a:cubicBezTo>
                <a:cubicBezTo>
                  <a:pt x="3145985" y="3291955"/>
                  <a:pt x="3032902" y="3384376"/>
                  <a:pt x="2898232" y="3384376"/>
                </a:cubicBezTo>
                <a:cubicBezTo>
                  <a:pt x="2756837" y="3384376"/>
                  <a:pt x="2639238" y="3282493"/>
                  <a:pt x="2615411" y="3148031"/>
                </a:cubicBezTo>
                <a:cubicBezTo>
                  <a:pt x="2565981" y="3138986"/>
                  <a:pt x="2515458" y="3127210"/>
                  <a:pt x="2463844" y="3113602"/>
                </a:cubicBezTo>
                <a:cubicBezTo>
                  <a:pt x="2318011" y="3625660"/>
                  <a:pt x="2075098" y="3960440"/>
                  <a:pt x="1800200" y="3960440"/>
                </a:cubicBezTo>
                <a:cubicBezTo>
                  <a:pt x="1519205" y="3960440"/>
                  <a:pt x="1271629" y="3610643"/>
                  <a:pt x="1127186" y="3079228"/>
                </a:cubicBezTo>
                <a:cubicBezTo>
                  <a:pt x="627082" y="3198995"/>
                  <a:pt x="230836" y="3152724"/>
                  <a:pt x="96450" y="2919961"/>
                </a:cubicBezTo>
                <a:cubicBezTo>
                  <a:pt x="-40561" y="2682651"/>
                  <a:pt x="126404" y="2306537"/>
                  <a:pt x="494549" y="1925523"/>
                </a:cubicBezTo>
                <a:lnTo>
                  <a:pt x="373580" y="1785812"/>
                </a:lnTo>
                <a:cubicBezTo>
                  <a:pt x="346850" y="1795631"/>
                  <a:pt x="317974" y="1800200"/>
                  <a:pt x="288032" y="1800200"/>
                </a:cubicBezTo>
                <a:cubicBezTo>
                  <a:pt x="128956" y="1800200"/>
                  <a:pt x="0" y="1671244"/>
                  <a:pt x="0" y="1512168"/>
                </a:cubicBezTo>
                <a:cubicBezTo>
                  <a:pt x="0" y="1428111"/>
                  <a:pt x="36006" y="1352464"/>
                  <a:pt x="94065" y="1300493"/>
                </a:cubicBezTo>
                <a:cubicBezTo>
                  <a:pt x="43643" y="1149446"/>
                  <a:pt x="47337" y="1014823"/>
                  <a:pt x="111666" y="909822"/>
                </a:cubicBezTo>
                <a:cubicBezTo>
                  <a:pt x="253078" y="678998"/>
                  <a:pt x="655099" y="644207"/>
                  <a:pt x="1156926" y="780244"/>
                </a:cubicBezTo>
                <a:cubicBezTo>
                  <a:pt x="1303899" y="305876"/>
                  <a:pt x="1537438" y="0"/>
                  <a:pt x="1800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75" name="Oval 12287">
            <a:extLst>
              <a:ext uri="{FF2B5EF4-FFF2-40B4-BE49-F238E27FC236}">
                <a16:creationId xmlns="" xmlns:a16="http://schemas.microsoft.com/office/drawing/2014/main" id="{A69E2EB4-643D-4122-A4E9-59D6CBB8DB20}"/>
              </a:ext>
            </a:extLst>
          </p:cNvPr>
          <p:cNvSpPr/>
          <p:nvPr/>
        </p:nvSpPr>
        <p:spPr>
          <a:xfrm>
            <a:off x="8218554" y="2157258"/>
            <a:ext cx="376297" cy="374916"/>
          </a:xfrm>
          <a:custGeom>
            <a:avLst/>
            <a:gdLst/>
            <a:ahLst/>
            <a:cxnLst/>
            <a:rect l="l" t="t" r="r" b="b"/>
            <a:pathLst>
              <a:path w="3960440" h="3945921">
                <a:moveTo>
                  <a:pt x="1598844" y="0"/>
                </a:moveTo>
                <a:cubicBezTo>
                  <a:pt x="1857342" y="0"/>
                  <a:pt x="2066896" y="209554"/>
                  <a:pt x="2066896" y="468052"/>
                </a:cubicBezTo>
                <a:cubicBezTo>
                  <a:pt x="2066896" y="646802"/>
                  <a:pt x="1966694" y="802149"/>
                  <a:pt x="1818364" y="879058"/>
                </a:cubicBezTo>
                <a:lnTo>
                  <a:pt x="1965948" y="1429850"/>
                </a:lnTo>
                <a:cubicBezTo>
                  <a:pt x="2234183" y="1439289"/>
                  <a:pt x="2449559" y="1654793"/>
                  <a:pt x="2458766" y="1923094"/>
                </a:cubicBezTo>
                <a:lnTo>
                  <a:pt x="3052787" y="2082261"/>
                </a:lnTo>
                <a:cubicBezTo>
                  <a:pt x="3115207" y="1899813"/>
                  <a:pt x="3288586" y="1769556"/>
                  <a:pt x="3492388" y="1769556"/>
                </a:cubicBezTo>
                <a:cubicBezTo>
                  <a:pt x="3750886" y="1769556"/>
                  <a:pt x="3960440" y="1979110"/>
                  <a:pt x="3960440" y="2237608"/>
                </a:cubicBezTo>
                <a:cubicBezTo>
                  <a:pt x="3960440" y="2496106"/>
                  <a:pt x="3750886" y="2705660"/>
                  <a:pt x="3492388" y="2705660"/>
                </a:cubicBezTo>
                <a:cubicBezTo>
                  <a:pt x="3255123" y="2705660"/>
                  <a:pt x="3059091" y="2529117"/>
                  <a:pt x="3030620" y="2299941"/>
                </a:cubicBezTo>
                <a:lnTo>
                  <a:pt x="2422827" y="2137084"/>
                </a:lnTo>
                <a:cubicBezTo>
                  <a:pt x="2374914" y="2257246"/>
                  <a:pt x="2282973" y="2354960"/>
                  <a:pt x="2166800" y="2410258"/>
                </a:cubicBezTo>
                <a:lnTo>
                  <a:pt x="2329067" y="3015847"/>
                </a:lnTo>
                <a:cubicBezTo>
                  <a:pt x="2559464" y="3043136"/>
                  <a:pt x="2737303" y="3239734"/>
                  <a:pt x="2737303" y="3477869"/>
                </a:cubicBezTo>
                <a:cubicBezTo>
                  <a:pt x="2737303" y="3736367"/>
                  <a:pt x="2527749" y="3945921"/>
                  <a:pt x="2269251" y="3945921"/>
                </a:cubicBezTo>
                <a:cubicBezTo>
                  <a:pt x="2010753" y="3945921"/>
                  <a:pt x="1801199" y="3736367"/>
                  <a:pt x="1801199" y="3477869"/>
                </a:cubicBezTo>
                <a:cubicBezTo>
                  <a:pt x="1801199" y="3274904"/>
                  <a:pt x="1930388" y="3102113"/>
                  <a:pt x="2111643" y="3038969"/>
                </a:cubicBezTo>
                <a:lnTo>
                  <a:pt x="1956503" y="2459980"/>
                </a:lnTo>
                <a:cubicBezTo>
                  <a:pt x="1952432" y="2460875"/>
                  <a:pt x="1948330" y="2460923"/>
                  <a:pt x="1944216" y="2460923"/>
                </a:cubicBezTo>
                <a:cubicBezTo>
                  <a:pt x="1742647" y="2460923"/>
                  <a:pt x="1568040" y="2345487"/>
                  <a:pt x="1484865" y="2176122"/>
                </a:cubicBezTo>
                <a:lnTo>
                  <a:pt x="930415" y="2324686"/>
                </a:lnTo>
                <a:cubicBezTo>
                  <a:pt x="904712" y="2556716"/>
                  <a:pt x="707355" y="2736304"/>
                  <a:pt x="468052" y="2736304"/>
                </a:cubicBezTo>
                <a:cubicBezTo>
                  <a:pt x="209554" y="2736304"/>
                  <a:pt x="0" y="2526750"/>
                  <a:pt x="0" y="2268252"/>
                </a:cubicBezTo>
                <a:cubicBezTo>
                  <a:pt x="0" y="2009754"/>
                  <a:pt x="209554" y="1800200"/>
                  <a:pt x="468052" y="1800200"/>
                </a:cubicBezTo>
                <a:cubicBezTo>
                  <a:pt x="669892" y="1800200"/>
                  <a:pt x="841893" y="1927961"/>
                  <a:pt x="906009" y="2107606"/>
                </a:cubicBezTo>
                <a:lnTo>
                  <a:pt x="1429897" y="1967231"/>
                </a:lnTo>
                <a:cubicBezTo>
                  <a:pt x="1427753" y="1959679"/>
                  <a:pt x="1427584" y="1952005"/>
                  <a:pt x="1427584" y="1944291"/>
                </a:cubicBezTo>
                <a:cubicBezTo>
                  <a:pt x="1427584" y="1727054"/>
                  <a:pt x="1561663" y="1541133"/>
                  <a:pt x="1751891" y="1465536"/>
                </a:cubicBezTo>
                <a:lnTo>
                  <a:pt x="1609736" y="935006"/>
                </a:lnTo>
                <a:cubicBezTo>
                  <a:pt x="1606130" y="936062"/>
                  <a:pt x="1602492" y="936104"/>
                  <a:pt x="1598844" y="936104"/>
                </a:cubicBezTo>
                <a:cubicBezTo>
                  <a:pt x="1340346" y="936104"/>
                  <a:pt x="1130792" y="726550"/>
                  <a:pt x="1130792" y="468052"/>
                </a:cubicBezTo>
                <a:cubicBezTo>
                  <a:pt x="1130792" y="209554"/>
                  <a:pt x="1340346" y="0"/>
                  <a:pt x="15988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6" name="Oval 21">
            <a:extLst>
              <a:ext uri="{FF2B5EF4-FFF2-40B4-BE49-F238E27FC236}">
                <a16:creationId xmlns="" xmlns:a16="http://schemas.microsoft.com/office/drawing/2014/main" id="{1C5696E2-6A63-4CBB-8E48-3038C83D35D6}"/>
              </a:ext>
            </a:extLst>
          </p:cNvPr>
          <p:cNvSpPr>
            <a:spLocks noChangeAspect="1"/>
          </p:cNvSpPr>
          <p:nvPr/>
        </p:nvSpPr>
        <p:spPr>
          <a:xfrm rot="20700000">
            <a:off x="8195918" y="3533697"/>
            <a:ext cx="387594" cy="314845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7" name="Isosceles Triangle 20">
            <a:extLst>
              <a:ext uri="{FF2B5EF4-FFF2-40B4-BE49-F238E27FC236}">
                <a16:creationId xmlns="" xmlns:a16="http://schemas.microsoft.com/office/drawing/2014/main" id="{A41D4521-7380-48D5-9B97-4DA44C50A698}"/>
              </a:ext>
            </a:extLst>
          </p:cNvPr>
          <p:cNvSpPr>
            <a:spLocks noChangeAspect="1"/>
          </p:cNvSpPr>
          <p:nvPr/>
        </p:nvSpPr>
        <p:spPr>
          <a:xfrm rot="8201235">
            <a:off x="10168705" y="2165710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8" name="Trapezoid 10">
            <a:extLst>
              <a:ext uri="{FF2B5EF4-FFF2-40B4-BE49-F238E27FC236}">
                <a16:creationId xmlns="" xmlns:a16="http://schemas.microsoft.com/office/drawing/2014/main" id="{4621E087-F3C0-4BA1-A8F0-5E4D06073A5C}"/>
              </a:ext>
            </a:extLst>
          </p:cNvPr>
          <p:cNvSpPr/>
          <p:nvPr/>
        </p:nvSpPr>
        <p:spPr>
          <a:xfrm>
            <a:off x="10154968" y="3527975"/>
            <a:ext cx="343151" cy="342750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9" name="Oval 7">
            <a:extLst>
              <a:ext uri="{FF2B5EF4-FFF2-40B4-BE49-F238E27FC236}">
                <a16:creationId xmlns="" xmlns:a16="http://schemas.microsoft.com/office/drawing/2014/main" id="{4A526F2C-CBD9-45E9-B3F8-5D0506613794}"/>
              </a:ext>
            </a:extLst>
          </p:cNvPr>
          <p:cNvSpPr/>
          <p:nvPr/>
        </p:nvSpPr>
        <p:spPr>
          <a:xfrm>
            <a:off x="7825561" y="2860634"/>
            <a:ext cx="265478" cy="348722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80" name="Rounded Rectangle 1">
            <a:extLst>
              <a:ext uri="{FF2B5EF4-FFF2-40B4-BE49-F238E27FC236}">
                <a16:creationId xmlns="" xmlns:a16="http://schemas.microsoft.com/office/drawing/2014/main" id="{C9A0D2E6-0D16-4441-A3A4-A5E75BCB875B}"/>
              </a:ext>
            </a:extLst>
          </p:cNvPr>
          <p:cNvSpPr/>
          <p:nvPr/>
        </p:nvSpPr>
        <p:spPr>
          <a:xfrm>
            <a:off x="9211370" y="1953654"/>
            <a:ext cx="300700" cy="300700"/>
          </a:xfrm>
          <a:custGeom>
            <a:avLst/>
            <a:gdLst/>
            <a:ahLst/>
            <a:cxnLst/>
            <a:rect l="l" t="t" r="r" b="b"/>
            <a:pathLst>
              <a:path w="3888432" h="3888432">
                <a:moveTo>
                  <a:pt x="2959265" y="3140417"/>
                </a:moveTo>
                <a:cubicBezTo>
                  <a:pt x="2880371" y="3140417"/>
                  <a:pt x="2816414" y="3204374"/>
                  <a:pt x="2816414" y="3283268"/>
                </a:cubicBezTo>
                <a:cubicBezTo>
                  <a:pt x="2816414" y="3362162"/>
                  <a:pt x="2880371" y="3426119"/>
                  <a:pt x="2959265" y="3426119"/>
                </a:cubicBezTo>
                <a:cubicBezTo>
                  <a:pt x="3038159" y="3426119"/>
                  <a:pt x="3102116" y="3362162"/>
                  <a:pt x="3102116" y="3283268"/>
                </a:cubicBezTo>
                <a:cubicBezTo>
                  <a:pt x="3102116" y="3204374"/>
                  <a:pt x="3038159" y="3140417"/>
                  <a:pt x="2959265" y="3140417"/>
                </a:cubicBezTo>
                <a:close/>
                <a:moveTo>
                  <a:pt x="2512916" y="2819124"/>
                </a:moveTo>
                <a:lnTo>
                  <a:pt x="2512916" y="3022941"/>
                </a:lnTo>
                <a:lnTo>
                  <a:pt x="3405613" y="3022941"/>
                </a:lnTo>
                <a:lnTo>
                  <a:pt x="3405613" y="2819124"/>
                </a:lnTo>
                <a:close/>
                <a:moveTo>
                  <a:pt x="741072" y="2504407"/>
                </a:moveTo>
                <a:lnTo>
                  <a:pt x="539050" y="2706429"/>
                </a:lnTo>
                <a:lnTo>
                  <a:pt x="753654" y="2921033"/>
                </a:lnTo>
                <a:lnTo>
                  <a:pt x="539050" y="3135636"/>
                </a:lnTo>
                <a:lnTo>
                  <a:pt x="741072" y="3337658"/>
                </a:lnTo>
                <a:lnTo>
                  <a:pt x="955676" y="3123054"/>
                </a:lnTo>
                <a:lnTo>
                  <a:pt x="1170279" y="3337658"/>
                </a:lnTo>
                <a:lnTo>
                  <a:pt x="1372301" y="3135636"/>
                </a:lnTo>
                <a:lnTo>
                  <a:pt x="1157697" y="2921033"/>
                </a:lnTo>
                <a:lnTo>
                  <a:pt x="1372301" y="2706429"/>
                </a:lnTo>
                <a:lnTo>
                  <a:pt x="1170279" y="2504407"/>
                </a:lnTo>
                <a:lnTo>
                  <a:pt x="955676" y="2719011"/>
                </a:lnTo>
                <a:close/>
                <a:moveTo>
                  <a:pt x="2959265" y="2415946"/>
                </a:moveTo>
                <a:cubicBezTo>
                  <a:pt x="2880371" y="2415946"/>
                  <a:pt x="2816414" y="2479903"/>
                  <a:pt x="2816414" y="2558797"/>
                </a:cubicBezTo>
                <a:cubicBezTo>
                  <a:pt x="2816414" y="2637691"/>
                  <a:pt x="2880371" y="2701648"/>
                  <a:pt x="2959265" y="2701648"/>
                </a:cubicBezTo>
                <a:cubicBezTo>
                  <a:pt x="3038159" y="2701648"/>
                  <a:pt x="3102116" y="2637691"/>
                  <a:pt x="3102116" y="2558797"/>
                </a:cubicBezTo>
                <a:cubicBezTo>
                  <a:pt x="3102116" y="2479903"/>
                  <a:pt x="3038159" y="2415946"/>
                  <a:pt x="2959265" y="2415946"/>
                </a:cubicBezTo>
                <a:close/>
                <a:moveTo>
                  <a:pt x="2536364" y="828590"/>
                </a:moveTo>
                <a:lnTo>
                  <a:pt x="2536364" y="1114291"/>
                </a:lnTo>
                <a:lnTo>
                  <a:pt x="3429061" y="1114291"/>
                </a:lnTo>
                <a:lnTo>
                  <a:pt x="3429061" y="828590"/>
                </a:lnTo>
                <a:close/>
                <a:moveTo>
                  <a:pt x="896557" y="525092"/>
                </a:moveTo>
                <a:lnTo>
                  <a:pt x="896557" y="828590"/>
                </a:lnTo>
                <a:lnTo>
                  <a:pt x="593059" y="828590"/>
                </a:lnTo>
                <a:lnTo>
                  <a:pt x="593059" y="1114291"/>
                </a:lnTo>
                <a:lnTo>
                  <a:pt x="896557" y="1114291"/>
                </a:lnTo>
                <a:lnTo>
                  <a:pt x="896557" y="1417789"/>
                </a:lnTo>
                <a:lnTo>
                  <a:pt x="1182258" y="1417789"/>
                </a:lnTo>
                <a:lnTo>
                  <a:pt x="1182258" y="1114291"/>
                </a:lnTo>
                <a:lnTo>
                  <a:pt x="1485756" y="1114291"/>
                </a:lnTo>
                <a:lnTo>
                  <a:pt x="1485756" y="828590"/>
                </a:lnTo>
                <a:lnTo>
                  <a:pt x="1182258" y="828590"/>
                </a:lnTo>
                <a:lnTo>
                  <a:pt x="1182258" y="525092"/>
                </a:lnTo>
                <a:close/>
                <a:moveTo>
                  <a:pt x="648085" y="0"/>
                </a:moveTo>
                <a:lnTo>
                  <a:pt x="3240347" y="0"/>
                </a:lnTo>
                <a:cubicBezTo>
                  <a:pt x="3598274" y="0"/>
                  <a:pt x="3888432" y="290158"/>
                  <a:pt x="3888432" y="648085"/>
                </a:cubicBezTo>
                <a:lnTo>
                  <a:pt x="3888432" y="3240347"/>
                </a:lnTo>
                <a:cubicBezTo>
                  <a:pt x="3888432" y="3598274"/>
                  <a:pt x="3598274" y="3888432"/>
                  <a:pt x="3240347" y="3888432"/>
                </a:cubicBezTo>
                <a:lnTo>
                  <a:pt x="648085" y="3888432"/>
                </a:lnTo>
                <a:cubicBezTo>
                  <a:pt x="290158" y="3888432"/>
                  <a:pt x="0" y="3598274"/>
                  <a:pt x="0" y="3240347"/>
                </a:cubicBezTo>
                <a:lnTo>
                  <a:pt x="0" y="648085"/>
                </a:lnTo>
                <a:cubicBezTo>
                  <a:pt x="0" y="290158"/>
                  <a:pt x="290158" y="0"/>
                  <a:pt x="6480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1" name="Freeform 19">
            <a:extLst>
              <a:ext uri="{FF2B5EF4-FFF2-40B4-BE49-F238E27FC236}">
                <a16:creationId xmlns="" xmlns:a16="http://schemas.microsoft.com/office/drawing/2014/main" id="{0C0BE60F-780C-46DC-AE34-F59087D689F4}"/>
              </a:ext>
            </a:extLst>
          </p:cNvPr>
          <p:cNvSpPr/>
          <p:nvPr/>
        </p:nvSpPr>
        <p:spPr>
          <a:xfrm>
            <a:off x="10648350" y="2860722"/>
            <a:ext cx="360864" cy="355077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Oval 66">
            <a:extLst>
              <a:ext uri="{FF2B5EF4-FFF2-40B4-BE49-F238E27FC236}">
                <a16:creationId xmlns="" xmlns:a16="http://schemas.microsoft.com/office/drawing/2014/main" id="{2BE663DB-261E-48AA-B3F7-9CA20EA5EA9A}"/>
              </a:ext>
            </a:extLst>
          </p:cNvPr>
          <p:cNvSpPr/>
          <p:nvPr/>
        </p:nvSpPr>
        <p:spPr>
          <a:xfrm rot="20700000">
            <a:off x="8697163" y="2795754"/>
            <a:ext cx="342272" cy="293183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93322" y="2757123"/>
            <a:ext cx="6320536" cy="338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72000" rIns="108000" rtlCol="0">
            <a:spAutoFit/>
          </a:bodyPr>
          <a:lstStyle/>
          <a:p>
            <a:pPr lvl="0"/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Mudah didiseminasikan</a:t>
            </a:r>
            <a:r>
              <a:rPr lang="id-ID" sz="1600" dirty="0">
                <a:solidFill>
                  <a:schemeClr val="accent5">
                    <a:lumMod val="75000"/>
                  </a:schemeClr>
                </a:solidFill>
              </a:rPr>
              <a:t> dan diterapkan di 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masyarakat</a:t>
            </a:r>
            <a:r>
              <a:rPr lang="id-ID" sz="1600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93322" y="3283176"/>
            <a:ext cx="632053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108000" rtlCol="0">
            <a:spAutoFit/>
          </a:bodyPr>
          <a:lstStyle/>
          <a:p>
            <a:r>
              <a:rPr lang="fi-FI" sz="1600" dirty="0">
                <a:solidFill>
                  <a:srgbClr val="C00000"/>
                </a:solidFill>
              </a:rPr>
              <a:t>Teknologinya dapat diaplikasikan dalam skala rumah tangga</a:t>
            </a:r>
            <a:r>
              <a:rPr lang="id-ID" sz="1600" dirty="0">
                <a:solidFill>
                  <a:srgbClr val="C00000"/>
                </a:solidFill>
              </a:rPr>
              <a:t>/lingkungan</a:t>
            </a:r>
            <a:r>
              <a:rPr lang="id-ID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85441" y="4055450"/>
            <a:ext cx="6328417" cy="33855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2000" rIns="108000" rtlCol="0">
            <a:spAutoFit/>
          </a:bodyPr>
          <a:lstStyle/>
          <a:p>
            <a:pPr lvl="0"/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Bahan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baku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yang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digunakan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berbasis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lo</a:t>
            </a:r>
            <a:r>
              <a:rPr lang="id-ID" sz="1600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id-ID" sz="1600" dirty="0">
                <a:solidFill>
                  <a:schemeClr val="accent2">
                    <a:lumMod val="75000"/>
                  </a:schemeClr>
                </a:solidFill>
              </a:rPr>
              <a:t> dan Ramah Lingkungan</a:t>
            </a:r>
            <a:r>
              <a:rPr lang="id-ID" sz="1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85441" y="4625357"/>
            <a:ext cx="6328417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72000" rIns="108000" rtlCol="0">
            <a:spAutoFit/>
          </a:bodyPr>
          <a:lstStyle/>
          <a:p>
            <a:r>
              <a:rPr lang="fi-FI" sz="1600" dirty="0">
                <a:solidFill>
                  <a:srgbClr val="0070C0"/>
                </a:solidFill>
              </a:rPr>
              <a:t>Skala investasi dan manajemen terjangkau oleh masyarakat</a:t>
            </a:r>
            <a:r>
              <a:rPr lang="id-ID" sz="1600" dirty="0" smtClean="0">
                <a:solidFill>
                  <a:srgbClr val="0070C0"/>
                </a:solidFill>
              </a:rPr>
              <a:t>..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824F758D-F821-4011-A369-3D22278B5922}"/>
              </a:ext>
            </a:extLst>
          </p:cNvPr>
          <p:cNvSpPr txBox="1"/>
          <p:nvPr/>
        </p:nvSpPr>
        <p:spPr>
          <a:xfrm>
            <a:off x="593322" y="5224872"/>
            <a:ext cx="632053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rIns="108000" rtlCol="0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</a:rPr>
              <a:t>Mempunyai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manfaat</a:t>
            </a:r>
            <a:r>
              <a:rPr lang="en-US" sz="1600" dirty="0">
                <a:solidFill>
                  <a:schemeClr val="accent1"/>
                </a:solidFill>
              </a:rPr>
              <a:t> yang </a:t>
            </a:r>
            <a:r>
              <a:rPr lang="en-US" sz="1600" dirty="0" err="1" smtClean="0">
                <a:solidFill>
                  <a:schemeClr val="accent1"/>
                </a:solidFill>
              </a:rPr>
              <a:t>berkelanjutan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untuk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dapat</a:t>
            </a:r>
            <a:r>
              <a:rPr lang="en-US" sz="1600" dirty="0" smtClean="0">
                <a:solidFill>
                  <a:schemeClr val="accent1"/>
                </a:solidFill>
              </a:rPr>
              <a:t> di </a:t>
            </a:r>
            <a:r>
              <a:rPr lang="en-US" sz="1600" dirty="0" err="1" smtClean="0">
                <a:solidFill>
                  <a:schemeClr val="accent1"/>
                </a:solidFill>
              </a:rPr>
              <a:t>hilirisasi</a:t>
            </a:r>
            <a:r>
              <a:rPr lang="en-US" sz="1600" dirty="0" smtClean="0">
                <a:solidFill>
                  <a:schemeClr val="accent1"/>
                </a:solidFill>
              </a:rPr>
              <a:t>/ </a:t>
            </a:r>
            <a:r>
              <a:rPr lang="id-ID" sz="1600" dirty="0" smtClean="0">
                <a:solidFill>
                  <a:schemeClr val="accent1"/>
                </a:solidFill>
              </a:rPr>
              <a:t>Komersialisasi</a:t>
            </a:r>
            <a:r>
              <a:rPr lang="en-US" sz="1600" dirty="0" smtClean="0">
                <a:solidFill>
                  <a:schemeClr val="accent1"/>
                </a:solidFill>
              </a:rPr>
              <a:t>.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 err="1" smtClean="0"/>
              <a:t>Kriteria</a:t>
            </a:r>
            <a:r>
              <a:rPr lang="en-US" sz="4000" dirty="0" smtClean="0"/>
              <a:t> lain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01AB1C-D707-4480-948A-9C11B31684D6}"/>
              </a:ext>
            </a:extLst>
          </p:cNvPr>
          <p:cNvSpPr/>
          <p:nvPr/>
        </p:nvSpPr>
        <p:spPr>
          <a:xfrm>
            <a:off x="1595110" y="3907561"/>
            <a:ext cx="3367174" cy="20985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1037931-7D5B-45E7-B9ED-2F065DCDDAA2}"/>
              </a:ext>
            </a:extLst>
          </p:cNvPr>
          <p:cNvSpPr/>
          <p:nvPr/>
        </p:nvSpPr>
        <p:spPr>
          <a:xfrm>
            <a:off x="4944067" y="3005818"/>
            <a:ext cx="3370113" cy="30002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76AA60A-67C1-4407-A9BD-F46510F5ED96}"/>
              </a:ext>
            </a:extLst>
          </p:cNvPr>
          <p:cNvSpPr/>
          <p:nvPr/>
        </p:nvSpPr>
        <p:spPr>
          <a:xfrm>
            <a:off x="8309295" y="2091826"/>
            <a:ext cx="3351896" cy="39142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FF194CC-4B8C-4F03-B7CB-983AFB0FF6D2}"/>
              </a:ext>
            </a:extLst>
          </p:cNvPr>
          <p:cNvGrpSpPr/>
          <p:nvPr/>
        </p:nvGrpSpPr>
        <p:grpSpPr>
          <a:xfrm>
            <a:off x="1677996" y="4051056"/>
            <a:ext cx="2680065" cy="1638490"/>
            <a:chOff x="270023" y="1671304"/>
            <a:chExt cx="1709689" cy="1552348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057DF71-E5BA-4FD3-9EF3-1E98A7BF86BE}"/>
                </a:ext>
              </a:extLst>
            </p:cNvPr>
            <p:cNvSpPr txBox="1"/>
            <p:nvPr/>
          </p:nvSpPr>
          <p:spPr>
            <a:xfrm>
              <a:off x="270024" y="1911471"/>
              <a:ext cx="1709688" cy="131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fi-FI" sz="1400" dirty="0">
                  <a:solidFill>
                    <a:schemeClr val="bg1"/>
                  </a:solidFill>
                </a:rPr>
                <a:t>Peningkatan pendapatan</a:t>
              </a:r>
              <a:r>
                <a:rPr lang="id-ID" sz="1400" dirty="0">
                  <a:solidFill>
                    <a:schemeClr val="bg1"/>
                  </a:solidFill>
                </a:rPr>
                <a:t> para inventor/inovator.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bg1"/>
                  </a:solidFill>
                </a:rPr>
                <a:t>Peningkatan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kesejahteraan</a:t>
              </a:r>
              <a:r>
                <a:rPr lang="en-US" sz="1400" dirty="0">
                  <a:solidFill>
                    <a:schemeClr val="bg1"/>
                  </a:solidFill>
                </a:rPr>
                <a:t> mas</a:t>
              </a:r>
              <a:r>
                <a:rPr lang="id-ID" sz="1400" dirty="0">
                  <a:solidFill>
                    <a:schemeClr val="bg1"/>
                  </a:solidFill>
                </a:rPr>
                <a:t>y</a:t>
              </a:r>
              <a:r>
                <a:rPr lang="en-US" sz="1400" dirty="0" err="1">
                  <a:solidFill>
                    <a:schemeClr val="bg1"/>
                  </a:solidFill>
                </a:rPr>
                <a:t>arakat</a:t>
              </a:r>
              <a:r>
                <a:rPr lang="en-US" sz="1400" dirty="0">
                  <a:solidFill>
                    <a:schemeClr val="bg1"/>
                  </a:solidFill>
                </a:rPr>
                <a:t> lo</a:t>
              </a:r>
              <a:r>
                <a:rPr lang="id-ID" sz="1400" dirty="0">
                  <a:solidFill>
                    <a:schemeClr val="bg1"/>
                  </a:solidFill>
                </a:rPr>
                <a:t>k</a:t>
              </a:r>
              <a:r>
                <a:rPr lang="en-US" sz="1400" dirty="0">
                  <a:solidFill>
                    <a:schemeClr val="bg1"/>
                  </a:solidFill>
                </a:rPr>
                <a:t>al</a:t>
              </a:r>
              <a:r>
                <a:rPr lang="id-ID" sz="1400" dirty="0">
                  <a:solidFill>
                    <a:schemeClr val="bg1"/>
                  </a:solidFill>
                </a:rPr>
                <a:t>.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bg1"/>
                  </a:solidFill>
                </a:rPr>
                <a:t>Peningkatan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pertumbuhan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perekonomian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daerah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  <a:r>
                <a:rPr lang="en-US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64B1F0F-1570-44D5-8679-A9C5C39D7A2E}"/>
                </a:ext>
              </a:extLst>
            </p:cNvPr>
            <p:cNvSpPr txBox="1"/>
            <p:nvPr/>
          </p:nvSpPr>
          <p:spPr>
            <a:xfrm>
              <a:off x="270023" y="1671304"/>
              <a:ext cx="1709688" cy="29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cs typeface="Arial" pitchFamily="34" charset="0"/>
                </a:rPr>
                <a:t>ASPEK EKONOMI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A257BE8-454F-44BA-92FE-516B3B400CD0}"/>
              </a:ext>
            </a:extLst>
          </p:cNvPr>
          <p:cNvGrpSpPr/>
          <p:nvPr/>
        </p:nvGrpSpPr>
        <p:grpSpPr>
          <a:xfrm>
            <a:off x="5285872" y="3197906"/>
            <a:ext cx="2680063" cy="2897289"/>
            <a:chOff x="270023" y="1671304"/>
            <a:chExt cx="1709688" cy="2162842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A6287DE-745E-498A-94AF-3B8E6B1A6555}"/>
                </a:ext>
              </a:extLst>
            </p:cNvPr>
            <p:cNvSpPr txBox="1"/>
            <p:nvPr/>
          </p:nvSpPr>
          <p:spPr>
            <a:xfrm>
              <a:off x="270023" y="2113732"/>
              <a:ext cx="1709688" cy="172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fi-FI" sz="1400" dirty="0">
                  <a:solidFill>
                    <a:schemeClr val="bg1"/>
                  </a:solidFill>
                </a:rPr>
                <a:t>Inovasi dilakukan berpangkal pada permintaan dan/atau kebutuhan masyarakat.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fi-FI" sz="1400" dirty="0">
                  <a:solidFill>
                    <a:schemeClr val="bg1"/>
                  </a:solidFill>
                </a:rPr>
                <a:t>Mewujudkan ide atau gagasan baru menjadi sebuah purwarupa (</a:t>
              </a:r>
              <a:r>
                <a:rPr lang="fi-FI" sz="1400" i="1" dirty="0">
                  <a:solidFill>
                    <a:schemeClr val="bg1"/>
                  </a:solidFill>
                </a:rPr>
                <a:t>prototype</a:t>
              </a:r>
              <a:r>
                <a:rPr lang="fi-FI" sz="1400" dirty="0">
                  <a:solidFill>
                    <a:schemeClr val="bg1"/>
                  </a:solidFill>
                </a:rPr>
                <a:t>) atau metode/sistem.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F5654E2-840D-4CB1-8C32-14EB09FC0535}"/>
                </a:ext>
              </a:extLst>
            </p:cNvPr>
            <p:cNvSpPr txBox="1"/>
            <p:nvPr/>
          </p:nvSpPr>
          <p:spPr>
            <a:xfrm>
              <a:off x="270023" y="1671304"/>
              <a:ext cx="1709688" cy="49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b="1" dirty="0" smtClean="0">
                  <a:solidFill>
                    <a:schemeClr val="bg1"/>
                  </a:solidFill>
                </a:rPr>
                <a:t>ASPEK PENGEMBANGAN </a:t>
              </a:r>
              <a:r>
                <a:rPr lang="id-ID" sz="1400" b="1" dirty="0" smtClean="0">
                  <a:solidFill>
                    <a:schemeClr val="bg1"/>
                  </a:solidFill>
                </a:rPr>
                <a:t>IPTEK</a:t>
              </a:r>
              <a:endParaRPr lang="en-US" sz="14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F80604A-B0C5-4E21-B575-D30B1A2F6D7C}"/>
              </a:ext>
            </a:extLst>
          </p:cNvPr>
          <p:cNvGrpSpPr/>
          <p:nvPr/>
        </p:nvGrpSpPr>
        <p:grpSpPr>
          <a:xfrm>
            <a:off x="8326846" y="2332800"/>
            <a:ext cx="2680065" cy="2284820"/>
            <a:chOff x="270023" y="1671304"/>
            <a:chExt cx="1709689" cy="216469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B57B12E-2C26-4105-9401-D8A8BD12B93D}"/>
                </a:ext>
              </a:extLst>
            </p:cNvPr>
            <p:cNvSpPr txBox="1"/>
            <p:nvPr/>
          </p:nvSpPr>
          <p:spPr>
            <a:xfrm>
              <a:off x="270024" y="1911471"/>
              <a:ext cx="1709688" cy="192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id-ID" sz="1400" dirty="0">
                  <a:solidFill>
                    <a:schemeClr val="bg1"/>
                  </a:solidFill>
                </a:rPr>
                <a:t>Ide</a:t>
              </a:r>
              <a:r>
                <a:rPr lang="en-US" sz="1400" dirty="0">
                  <a:solidFill>
                    <a:schemeClr val="bg1"/>
                  </a:solidFill>
                </a:rPr>
                <a:t>/</a:t>
              </a:r>
              <a:r>
                <a:rPr lang="en-US" sz="1400" dirty="0" err="1">
                  <a:solidFill>
                    <a:schemeClr val="bg1"/>
                  </a:solidFill>
                </a:rPr>
                <a:t>gagasan</a:t>
              </a:r>
              <a:r>
                <a:rPr lang="id-ID" sz="1400" dirty="0">
                  <a:solidFill>
                    <a:schemeClr val="bg1"/>
                  </a:solidFill>
                </a:rPr>
                <a:t> baru yang memberi solusi terhadap permasalahan yang dihadapi masyarakat.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id-ID" sz="1400" dirty="0">
                  <a:solidFill>
                    <a:schemeClr val="bg1"/>
                  </a:solidFill>
                </a:rPr>
                <a:t>Tingkat penerimaan masyarakat terhadap teknologi yang dihasilkan.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id-ID" sz="1400" dirty="0">
                  <a:solidFill>
                    <a:schemeClr val="bg1"/>
                  </a:solidFill>
                </a:rPr>
                <a:t>Mengangkat isu sosial dan lingkungan.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E3087C0-438A-446E-9A5A-ECAC0EC9F80F}"/>
                </a:ext>
              </a:extLst>
            </p:cNvPr>
            <p:cNvSpPr txBox="1"/>
            <p:nvPr/>
          </p:nvSpPr>
          <p:spPr>
            <a:xfrm>
              <a:off x="270023" y="1671304"/>
              <a:ext cx="1709688" cy="32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cs typeface="Arial" pitchFamily="34" charset="0"/>
                </a:rPr>
                <a:t>ASPEK SOSIAL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6">
            <a:extLst>
              <a:ext uri="{FF2B5EF4-FFF2-40B4-BE49-F238E27FC236}">
                <a16:creationId xmlns="" xmlns:a16="http://schemas.microsoft.com/office/drawing/2014/main" id="{15652E4D-DD1F-436E-9EB1-CC4EFA84F5EA}"/>
              </a:ext>
            </a:extLst>
          </p:cNvPr>
          <p:cNvGrpSpPr/>
          <p:nvPr/>
        </p:nvGrpSpPr>
        <p:grpSpPr>
          <a:xfrm>
            <a:off x="885596" y="1562551"/>
            <a:ext cx="10989360" cy="4552093"/>
            <a:chOff x="856030" y="1835226"/>
            <a:chExt cx="10214664" cy="4552093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10FD1120-F756-4A5E-B695-BE2CF2D631CD}"/>
                </a:ext>
              </a:extLst>
            </p:cNvPr>
            <p:cNvGrpSpPr/>
            <p:nvPr/>
          </p:nvGrpSpPr>
          <p:grpSpPr>
            <a:xfrm>
              <a:off x="856030" y="5659623"/>
              <a:ext cx="820144" cy="727696"/>
              <a:chOff x="611560" y="5508395"/>
              <a:chExt cx="998939" cy="88633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EAD8473E-68D2-47B6-B9E8-FEF660C3393C}"/>
                  </a:ext>
                </a:extLst>
              </p:cNvPr>
              <p:cNvGrpSpPr/>
              <p:nvPr/>
            </p:nvGrpSpPr>
            <p:grpSpPr>
              <a:xfrm>
                <a:off x="611560" y="6019700"/>
                <a:ext cx="998939" cy="375032"/>
                <a:chOff x="1950157" y="5792396"/>
                <a:chExt cx="1396179" cy="524168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="" xmlns:a16="http://schemas.microsoft.com/office/drawing/2014/main" id="{117063D5-96D1-4B4C-853B-9BF0CA071769}"/>
                    </a:ext>
                  </a:extLst>
                </p:cNvPr>
                <p:cNvSpPr/>
                <p:nvPr/>
              </p:nvSpPr>
              <p:spPr>
                <a:xfrm flipV="1">
                  <a:off x="1950157" y="5792396"/>
                  <a:ext cx="1387404" cy="444916"/>
                </a:xfrm>
                <a:prstGeom prst="ellipse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noFill/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3F761888-5BD2-48EE-854B-0FA0BFB94255}"/>
                    </a:ext>
                  </a:extLst>
                </p:cNvPr>
                <p:cNvSpPr/>
                <p:nvPr/>
              </p:nvSpPr>
              <p:spPr>
                <a:xfrm flipV="1">
                  <a:off x="1955961" y="5859544"/>
                  <a:ext cx="1390375" cy="457020"/>
                </a:xfrm>
                <a:prstGeom prst="ellipse">
                  <a:avLst/>
                </a:prstGeom>
                <a:solidFill>
                  <a:schemeClr val="tx1">
                    <a:alpha val="81000"/>
                  </a:schemeClr>
                </a:solidFill>
                <a:ln>
                  <a:noFill/>
                </a:ln>
                <a:effectLst>
                  <a:softEdge rad="165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32" name="Rectangle 8">
                <a:extLst>
                  <a:ext uri="{FF2B5EF4-FFF2-40B4-BE49-F238E27FC236}">
                    <a16:creationId xmlns="" xmlns:a16="http://schemas.microsoft.com/office/drawing/2014/main" id="{88E414DA-1230-4303-BF41-5A74EC2371D8}"/>
                  </a:ext>
                </a:extLst>
              </p:cNvPr>
              <p:cNvSpPr/>
              <p:nvPr/>
            </p:nvSpPr>
            <p:spPr>
              <a:xfrm>
                <a:off x="779763" y="5508395"/>
                <a:ext cx="644784" cy="644004"/>
              </a:xfrm>
              <a:custGeom>
                <a:avLst/>
                <a:gdLst/>
                <a:ahLst/>
                <a:cxnLst/>
                <a:rect l="l" t="t" r="r" b="b"/>
                <a:pathLst>
                  <a:path w="780084" h="779141">
                    <a:moveTo>
                      <a:pt x="0" y="0"/>
                    </a:moveTo>
                    <a:lnTo>
                      <a:pt x="1" y="0"/>
                    </a:lnTo>
                    <a:lnTo>
                      <a:pt x="388409" y="0"/>
                    </a:lnTo>
                    <a:lnTo>
                      <a:pt x="588206" y="0"/>
                    </a:lnTo>
                    <a:lnTo>
                      <a:pt x="780084" y="0"/>
                    </a:lnTo>
                    <a:lnTo>
                      <a:pt x="780084" y="125396"/>
                    </a:lnTo>
                    <a:lnTo>
                      <a:pt x="779646" y="125396"/>
                    </a:lnTo>
                    <a:lnTo>
                      <a:pt x="390042" y="779141"/>
                    </a:lnTo>
                    <a:lnTo>
                      <a:pt x="438" y="125397"/>
                    </a:lnTo>
                    <a:lnTo>
                      <a:pt x="1" y="125397"/>
                    </a:lnTo>
                    <a:lnTo>
                      <a:pt x="1" y="125396"/>
                    </a:lnTo>
                    <a:lnTo>
                      <a:pt x="0" y="125396"/>
                    </a:lnTo>
                    <a:lnTo>
                      <a:pt x="0" y="12466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Rectangle 8">
                <a:extLst>
                  <a:ext uri="{FF2B5EF4-FFF2-40B4-BE49-F238E27FC236}">
                    <a16:creationId xmlns="" xmlns:a16="http://schemas.microsoft.com/office/drawing/2014/main" id="{17BAF7BD-EE90-46D5-803E-2EFCEA574FDE}"/>
                  </a:ext>
                </a:extLst>
              </p:cNvPr>
              <p:cNvSpPr/>
              <p:nvPr/>
            </p:nvSpPr>
            <p:spPr>
              <a:xfrm>
                <a:off x="802599" y="5549516"/>
                <a:ext cx="320623" cy="641036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="" xmlns:a16="http://schemas.microsoft.com/office/drawing/2014/main" id="{2B6787D3-E76B-484B-98E9-076CFEC25907}"/>
                  </a:ext>
                </a:extLst>
              </p:cNvPr>
              <p:cNvSpPr/>
              <p:nvPr/>
            </p:nvSpPr>
            <p:spPr>
              <a:xfrm>
                <a:off x="1038066" y="6025697"/>
                <a:ext cx="145662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2000"/>
                      <a:lumOff val="28000"/>
                    </a:schemeClr>
                  </a:gs>
                  <a:gs pos="100000">
                    <a:schemeClr val="tx1">
                      <a:lumMod val="31000"/>
                      <a:lumOff val="69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8F3B77BB-7AA4-48FB-B21E-7FA237A8812D}"/>
                </a:ext>
              </a:extLst>
            </p:cNvPr>
            <p:cNvGrpSpPr/>
            <p:nvPr/>
          </p:nvGrpSpPr>
          <p:grpSpPr>
            <a:xfrm>
              <a:off x="10749899" y="1842327"/>
              <a:ext cx="320795" cy="527497"/>
              <a:chOff x="9031345" y="1567598"/>
              <a:chExt cx="320795" cy="52749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B7CDD1B2-FEDD-4307-A860-57517F702B4A}"/>
                  </a:ext>
                </a:extLst>
              </p:cNvPr>
              <p:cNvSpPr/>
              <p:nvPr/>
            </p:nvSpPr>
            <p:spPr>
              <a:xfrm>
                <a:off x="9031345" y="1567598"/>
                <a:ext cx="152400" cy="527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0" name="Round Same Side Corner Rectangle 10">
                <a:extLst>
                  <a:ext uri="{FF2B5EF4-FFF2-40B4-BE49-F238E27FC236}">
                    <a16:creationId xmlns="" xmlns:a16="http://schemas.microsoft.com/office/drawing/2014/main" id="{73A9570F-DD9A-4C03-A7EA-7ECD28D619F9}"/>
                  </a:ext>
                </a:extLst>
              </p:cNvPr>
              <p:cNvSpPr/>
              <p:nvPr/>
            </p:nvSpPr>
            <p:spPr>
              <a:xfrm rot="5400000">
                <a:off x="9001071" y="1742089"/>
                <a:ext cx="523626" cy="1785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23" name="직사각형 5">
              <a:extLst>
                <a:ext uri="{FF2B5EF4-FFF2-40B4-BE49-F238E27FC236}">
                  <a16:creationId xmlns="" xmlns:a16="http://schemas.microsoft.com/office/drawing/2014/main" id="{6A1FF607-3935-4DB9-9BAF-5EC081A8DF4C}"/>
                </a:ext>
              </a:extLst>
            </p:cNvPr>
            <p:cNvSpPr/>
            <p:nvPr/>
          </p:nvSpPr>
          <p:spPr>
            <a:xfrm>
              <a:off x="999030" y="3620539"/>
              <a:ext cx="534594" cy="20954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24" name="직사각형 44">
              <a:extLst>
                <a:ext uri="{FF2B5EF4-FFF2-40B4-BE49-F238E27FC236}">
                  <a16:creationId xmlns="" xmlns:a16="http://schemas.microsoft.com/office/drawing/2014/main" id="{CA1EA1B0-7CAD-448C-B19A-73A28A1955EF}"/>
                </a:ext>
              </a:extLst>
            </p:cNvPr>
            <p:cNvSpPr/>
            <p:nvPr/>
          </p:nvSpPr>
          <p:spPr>
            <a:xfrm>
              <a:off x="1532940" y="3636094"/>
              <a:ext cx="2880000" cy="529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직사각형 45">
              <a:extLst>
                <a:ext uri="{FF2B5EF4-FFF2-40B4-BE49-F238E27FC236}">
                  <a16:creationId xmlns="" xmlns:a16="http://schemas.microsoft.com/office/drawing/2014/main" id="{54A17C9E-BA31-44AC-9CE1-3A2A65B50803}"/>
                </a:ext>
              </a:extLst>
            </p:cNvPr>
            <p:cNvSpPr/>
            <p:nvPr/>
          </p:nvSpPr>
          <p:spPr>
            <a:xfrm>
              <a:off x="4099199" y="2772627"/>
              <a:ext cx="529200" cy="139590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6" name="직사각형 46">
              <a:extLst>
                <a:ext uri="{FF2B5EF4-FFF2-40B4-BE49-F238E27FC236}">
                  <a16:creationId xmlns="" xmlns:a16="http://schemas.microsoft.com/office/drawing/2014/main" id="{1DF153A7-42DD-442C-84E8-BBB7D961133B}"/>
                </a:ext>
              </a:extLst>
            </p:cNvPr>
            <p:cNvSpPr/>
            <p:nvPr/>
          </p:nvSpPr>
          <p:spPr>
            <a:xfrm>
              <a:off x="4591106" y="2762555"/>
              <a:ext cx="2880000" cy="529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직사각형 47">
              <a:extLst>
                <a:ext uri="{FF2B5EF4-FFF2-40B4-BE49-F238E27FC236}">
                  <a16:creationId xmlns="" xmlns:a16="http://schemas.microsoft.com/office/drawing/2014/main" id="{350AFDDC-F697-4E03-BB48-8E0AE0A6BB0C}"/>
                </a:ext>
              </a:extLst>
            </p:cNvPr>
            <p:cNvSpPr/>
            <p:nvPr/>
          </p:nvSpPr>
          <p:spPr>
            <a:xfrm>
              <a:off x="7229087" y="1835226"/>
              <a:ext cx="529200" cy="1455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8" name="직사각형 48">
              <a:extLst>
                <a:ext uri="{FF2B5EF4-FFF2-40B4-BE49-F238E27FC236}">
                  <a16:creationId xmlns="" xmlns:a16="http://schemas.microsoft.com/office/drawing/2014/main" id="{EF9596EC-F787-4B2C-92AD-9B1621C71245}"/>
                </a:ext>
              </a:extLst>
            </p:cNvPr>
            <p:cNvSpPr/>
            <p:nvPr/>
          </p:nvSpPr>
          <p:spPr>
            <a:xfrm>
              <a:off x="7707373" y="1841476"/>
              <a:ext cx="3045896" cy="529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6581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llppt-Diagram-Theme-Color-0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57687C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12355</TotalTime>
  <Words>1163</Words>
  <Application>Microsoft Office PowerPoint</Application>
  <PresentationFormat>Custom</PresentationFormat>
  <Paragraphs>203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Alur Seleksi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HP</cp:lastModifiedBy>
  <cp:revision>140</cp:revision>
  <dcterms:created xsi:type="dcterms:W3CDTF">2018-02-18T19:39:47Z</dcterms:created>
  <dcterms:modified xsi:type="dcterms:W3CDTF">2021-02-15T04:16:46Z</dcterms:modified>
</cp:coreProperties>
</file>